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44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2.xml" ContentType="application/vnd.openxmlformats-officedocument.presentationml.slide+xml"/>
  <Override PartName="/ppt/slides/slide1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7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colors11.xml" ContentType="application/vnd.openxmlformats-officedocument.drawingml.diagramColor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layout10.xml" ContentType="application/vnd.openxmlformats-officedocument.drawingml.diagramLayout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charts/chart10.xml" ContentType="application/vnd.openxmlformats-officedocument.drawingml.chart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charts/chart5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charts/chart4.xml" ContentType="application/vnd.openxmlformats-officedocument.drawingml.chart+xml"/>
  <Override PartName="/ppt/charts/style2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diagrams/drawing9.xml" ContentType="application/vnd.ms-office.drawingml.diagramDrawing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layout9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420" r:id="rId2"/>
    <p:sldId id="559" r:id="rId3"/>
    <p:sldId id="560" r:id="rId4"/>
    <p:sldId id="487" r:id="rId5"/>
    <p:sldId id="586" r:id="rId6"/>
    <p:sldId id="587" r:id="rId7"/>
    <p:sldId id="588" r:id="rId8"/>
    <p:sldId id="589" r:id="rId9"/>
    <p:sldId id="581" r:id="rId10"/>
    <p:sldId id="556" r:id="rId11"/>
    <p:sldId id="485" r:id="rId12"/>
    <p:sldId id="555" r:id="rId13"/>
    <p:sldId id="495" r:id="rId14"/>
    <p:sldId id="584" r:id="rId15"/>
    <p:sldId id="524" r:id="rId16"/>
    <p:sldId id="491" r:id="rId17"/>
    <p:sldId id="525" r:id="rId18"/>
    <p:sldId id="561" r:id="rId19"/>
    <p:sldId id="590" r:id="rId20"/>
    <p:sldId id="541" r:id="rId21"/>
    <p:sldId id="578" r:id="rId22"/>
    <p:sldId id="592" r:id="rId23"/>
    <p:sldId id="594" r:id="rId24"/>
    <p:sldId id="595" r:id="rId25"/>
    <p:sldId id="572" r:id="rId26"/>
    <p:sldId id="573" r:id="rId27"/>
    <p:sldId id="537" r:id="rId28"/>
    <p:sldId id="538" r:id="rId29"/>
    <p:sldId id="527" r:id="rId30"/>
    <p:sldId id="526" r:id="rId31"/>
    <p:sldId id="529" r:id="rId32"/>
    <p:sldId id="580" r:id="rId33"/>
    <p:sldId id="530" r:id="rId34"/>
    <p:sldId id="582" r:id="rId35"/>
    <p:sldId id="585" r:id="rId36"/>
    <p:sldId id="539" r:id="rId37"/>
    <p:sldId id="540" r:id="rId38"/>
    <p:sldId id="583" r:id="rId39"/>
    <p:sldId id="520" r:id="rId40"/>
    <p:sldId id="519" r:id="rId41"/>
    <p:sldId id="518" r:id="rId42"/>
    <p:sldId id="522" r:id="rId43"/>
    <p:sldId id="521" r:id="rId44"/>
    <p:sldId id="575" r:id="rId45"/>
  </p:sldIdLst>
  <p:sldSz cx="12192000" cy="6858000"/>
  <p:notesSz cx="6799263" cy="99298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729"/>
    <a:srgbClr val="FFC000"/>
    <a:srgbClr val="FAA73D"/>
    <a:srgbClr val="425B99"/>
    <a:srgbClr val="426399"/>
    <a:srgbClr val="0C2344"/>
    <a:srgbClr val="9A2244"/>
    <a:srgbClr val="A7ABB1"/>
    <a:srgbClr val="846C34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0" autoAdjust="0"/>
    <p:restoredTop sz="92601" autoAdjust="0"/>
  </p:normalViewPr>
  <p:slideViewPr>
    <p:cSldViewPr snapToGrid="0">
      <p:cViewPr varScale="1">
        <p:scale>
          <a:sx n="112" d="100"/>
          <a:sy n="112" d="100"/>
        </p:scale>
        <p:origin x="456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notesViewPr>
    <p:cSldViewPr snapToGrid="0">
      <p:cViewPr varScale="1">
        <p:scale>
          <a:sx n="79" d="100"/>
          <a:sy n="79" d="100"/>
        </p:scale>
        <p:origin x="39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e.lan\Arquivos\!Publico\DEE\STE\UsuariosSTE\!!!!!!!!!!!!PDECENAL%202029\CAPITULO%20T\Gr&#225;ficos\PDE%202029_Cap&#237;tulo%20IV_Gr&#225;fico%204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studos%20TUST\2019\02.TUST%20PDE%202029\02.C&#225;lculo%20da%20RAP\RAP%20PDE%20202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pe.lan\Arquivos\!Publico\DEE\STE\UsuariosSTE\!!!!!!!!!!!!PDECENAL%202029\CAPITULO%20T\Gr&#225;ficos\PDE%202029_Anexo%20B_Gr&#225;fico%20A-8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pe.lan\Arquivos\!Publico\DEE\STE\UsuariosSTE\!!!!!!!!!!!!PDECENAL%202029\CAPITULO%20T\Gr&#225;ficos\PDE%202029_Anexo%20B_Gr&#225;fico%20A-13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e.lan\Arquivos\!Publico\DEE\STE\UsuariosSTE\!!!!!!!!!!!!PDECENAL%202029\CAPITULO%20T\Gr&#225;ficos\PDE%202029_Cap&#237;tulo%20IV_Gr&#225;fico%204-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epe.lan\Arquivos\!Publico\DEE\STE\UsuariosSTE\!!!!!!!!!!!!PDECENAL%202029\CAPITULO%20T\Gr&#225;ficos\PDE%202029_Cap&#237;tulo%20IV_Gr&#225;ficos%204-2%20a%204-7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epe.lan\Arquivos\!Publico\DEE\STE\UsuariosSTE\!!!!!!!!!!!!PDECENAL%202029\CAPITULO%20T\Gr&#225;ficos\PDE%202029_Cap&#237;tulo%20IV_Gr&#225;ficos%204-2%20a%204-7.xlsm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-PC\Desktop\PDE%202029_Cap&#237;tulo%20IV_Gr&#225;ficos%204-2%20a%204-7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e.lan\Arquivos\!Publico\DEE\STE\UsuariosSTE\!!!!!!!!!!!!PDECENAL%202029\CAPITULO%20T\Gr&#225;ficos\PDE%202029_Cap&#237;tulo%20IV_Gr&#225;ficos%204-2%20a%204-7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e.lan\Arquivos\!Publico\DEE\STE\UsuariosSTE\!!!!!!!!!!!!PDECENAL%202029\CAPITULO%20T\Gr&#225;ficos\PDE%202029_Cap&#237;tulo%20IV_Gr&#225;ficos%204-2%20a%204-7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'PDE2029'!$R$30</c:f>
              <c:strCache>
                <c:ptCount val="1"/>
                <c:pt idx="0">
                  <c:v>Configuração Atual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'PDE2029'!$S$30:$V$30</c:f>
              <c:numCache>
                <c:formatCode>#,##0</c:formatCode>
                <c:ptCount val="4"/>
                <c:pt idx="0" formatCode="General">
                  <c:v>7000</c:v>
                </c:pt>
                <c:pt idx="1">
                  <c:v>1000</c:v>
                </c:pt>
                <c:pt idx="2">
                  <c:v>4700</c:v>
                </c:pt>
                <c:pt idx="3" formatCode="General">
                  <c:v>8400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1"/>
          <c:order val="1"/>
          <c:tx>
            <c:strRef>
              <c:f>'PDE2029'!$R$31</c:f>
              <c:strCache>
                <c:ptCount val="1"/>
                <c:pt idx="0">
                  <c:v>Configuração 2019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'PDE2029'!$S$31:$V$31</c:f>
              <c:numCache>
                <c:formatCode>General</c:formatCode>
                <c:ptCount val="4"/>
                <c:pt idx="0" formatCode="#,##0">
                  <c:v>4000</c:v>
                </c:pt>
                <c:pt idx="2" formatCode="#,##0">
                  <c:v>300</c:v>
                </c:pt>
                <c:pt idx="3" formatCode="#,##0">
                  <c:v>2800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2"/>
          <c:order val="2"/>
          <c:tx>
            <c:strRef>
              <c:f>'PDE2029'!$R$32</c:f>
              <c:strCache>
                <c:ptCount val="1"/>
                <c:pt idx="0">
                  <c:v>Configuração 2020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'PDE2029'!$S$32:$V$32</c:f>
              <c:numCache>
                <c:formatCode>#,##0</c:formatCode>
                <c:ptCount val="4"/>
                <c:pt idx="1">
                  <c:v>200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3"/>
          <c:order val="3"/>
          <c:tx>
            <c:strRef>
              <c:f>'PDE2029'!$R$33</c:f>
              <c:strCache>
                <c:ptCount val="1"/>
                <c:pt idx="0">
                  <c:v>Configuração 2021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'PDE2029'!$S$33:$V$33</c:f>
              <c:numCache>
                <c:formatCode>#,##0</c:formatCode>
                <c:ptCount val="4"/>
                <c:pt idx="1">
                  <c:v>800</c:v>
                </c:pt>
                <c:pt idx="2">
                  <c:v>1500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4"/>
          <c:order val="4"/>
          <c:tx>
            <c:strRef>
              <c:f>'PDE2029'!$R$34</c:f>
              <c:strCache>
                <c:ptCount val="1"/>
                <c:pt idx="0">
                  <c:v>Configuração 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'PDE2029'!$S$34:$V$34</c:f>
              <c:numCache>
                <c:formatCode>#,##0</c:formatCode>
                <c:ptCount val="4"/>
                <c:pt idx="1">
                  <c:v>3000</c:v>
                </c:pt>
                <c:pt idx="3">
                  <c:v>2200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5"/>
          <c:order val="5"/>
          <c:tx>
            <c:strRef>
              <c:f>'PDE2029'!$R$35</c:f>
              <c:strCache>
                <c:ptCount val="1"/>
                <c:pt idx="0">
                  <c:v>Configuração 2023 em diante</c:v>
                </c:pt>
              </c:strCache>
            </c:strRef>
          </c:tx>
          <c:spPr>
            <a:solidFill>
              <a:srgbClr val="FAA73D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'PDE2029'!$S$35:$V$35</c:f>
              <c:numCache>
                <c:formatCode>#,##0</c:formatCode>
                <c:ptCount val="4"/>
                <c:pt idx="0">
                  <c:v>2400</c:v>
                </c:pt>
                <c:pt idx="1">
                  <c:v>1000</c:v>
                </c:pt>
                <c:pt idx="2">
                  <c:v>800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86495872"/>
        <c:axId val="187898320"/>
        <c:axId val="0"/>
      </c:bar3DChart>
      <c:catAx>
        <c:axId val="18649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7898320"/>
        <c:crosses val="autoZero"/>
        <c:auto val="1"/>
        <c:lblAlgn val="ctr"/>
        <c:lblOffset val="100"/>
        <c:noMultiLvlLbl val="0"/>
      </c:catAx>
      <c:valAx>
        <c:axId val="187898320"/>
        <c:scaling>
          <c:orientation val="minMax"/>
          <c:max val="1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0" i="0" cap="all" baseline="0" dirty="0" smtClean="0">
                    <a:effectLst/>
                  </a:rPr>
                  <a:t>MÁXIMA CAPACIDADE de intercâmbio (MW)</a:t>
                </a:r>
                <a:endParaRPr lang="pt-BR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2192241989862266E-3"/>
              <c:y val="0.123943091255017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649587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6192630546641"/>
          <c:y val="2.2533565512609065E-2"/>
          <c:w val="0.86810863003524386"/>
          <c:h val="0.895694453494182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234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cat>
            <c:strRef>
              <c:f>'RAP 2020-2029'!$A$4:$A$13</c:f>
              <c:strCache>
                <c:ptCount val="10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  <c:pt idx="8">
                  <c:v>2027-2028</c:v>
                </c:pt>
                <c:pt idx="9">
                  <c:v>2028-2029</c:v>
                </c:pt>
              </c:strCache>
            </c:strRef>
          </c:cat>
          <c:val>
            <c:numRef>
              <c:f>'RAP 2020-2029'!$L$4:$L$13</c:f>
              <c:numCache>
                <c:formatCode>General</c:formatCode>
                <c:ptCount val="10"/>
                <c:pt idx="0">
                  <c:v>22166983000</c:v>
                </c:pt>
                <c:pt idx="1">
                  <c:v>23971462090</c:v>
                </c:pt>
                <c:pt idx="2">
                  <c:v>26244205212.428284</c:v>
                </c:pt>
                <c:pt idx="3">
                  <c:v>28511882043.340176</c:v>
                </c:pt>
                <c:pt idx="4">
                  <c:v>29787928797.862617</c:v>
                </c:pt>
                <c:pt idx="5">
                  <c:v>30502829627.105156</c:v>
                </c:pt>
                <c:pt idx="6">
                  <c:v>28132076273.214569</c:v>
                </c:pt>
                <c:pt idx="7">
                  <c:v>30200946633.15974</c:v>
                </c:pt>
                <c:pt idx="8">
                  <c:v>31283222371.444504</c:v>
                </c:pt>
                <c:pt idx="9">
                  <c:v>32355044241.38279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915440"/>
        <c:axId val="189916000"/>
      </c:barChart>
      <c:catAx>
        <c:axId val="18991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916000"/>
        <c:crosses val="autoZero"/>
        <c:auto val="1"/>
        <c:lblAlgn val="ctr"/>
        <c:lblOffset val="100"/>
        <c:noMultiLvlLbl val="0"/>
      </c:catAx>
      <c:valAx>
        <c:axId val="18991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&quot;R$&quot;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915440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1448913344136131E-2"/>
                <c:y val="0.39809084719801319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 w="1270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35437299452203E-2"/>
          <c:y val="6.0236233548105485E-2"/>
          <c:w val="0.90604777827563465"/>
          <c:h val="0.7430220797788385"/>
        </c:manualLayout>
      </c:layout>
      <c:lineChart>
        <c:grouping val="standard"/>
        <c:varyColors val="0"/>
        <c:ser>
          <c:idx val="0"/>
          <c:order val="0"/>
          <c:tx>
            <c:v>Sul</c:v>
          </c:tx>
          <c:spPr>
            <a:ln w="25400">
              <a:solidFill>
                <a:srgbClr val="0C2344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noFill/>
                <a:prstDash val="solid"/>
              </a:ln>
            </c:spPr>
          </c:marker>
          <c:dPt>
            <c:idx val="0"/>
            <c:marker>
              <c:spPr>
                <a:solidFill>
                  <a:srgbClr val="0C2344"/>
                </a:solidFill>
                <a:ln>
                  <a:noFill/>
                  <a:prstDash val="solid"/>
                </a:ln>
              </c:spPr>
            </c:marker>
            <c:bubble3D val="0"/>
          </c:dPt>
          <c:cat>
            <c:numRef>
              <c:f>Dados!$F$1:$F$4</c:f>
              <c:numCache>
                <c:formatCode>General</c:formatCode>
                <c:ptCount val="4"/>
                <c:pt idx="0">
                  <c:v>2023</c:v>
                </c:pt>
                <c:pt idx="1">
                  <c:v>2025</c:v>
                </c:pt>
                <c:pt idx="2">
                  <c:v>2027</c:v>
                </c:pt>
                <c:pt idx="3">
                  <c:v>2029</c:v>
                </c:pt>
              </c:numCache>
            </c:numRef>
          </c:cat>
          <c:val>
            <c:numRef>
              <c:f>Dados!$G$1:$G$4</c:f>
              <c:numCache>
                <c:formatCode>0.000</c:formatCode>
                <c:ptCount val="4"/>
                <c:pt idx="0">
                  <c:v>6.5428922413793096</c:v>
                </c:pt>
                <c:pt idx="1">
                  <c:v>7.8281513944223136</c:v>
                </c:pt>
                <c:pt idx="2">
                  <c:v>7.2202948207171342</c:v>
                </c:pt>
                <c:pt idx="3">
                  <c:v>7.7352988047808813</c:v>
                </c:pt>
              </c:numCache>
            </c:numRef>
          </c:val>
          <c:smooth val="0"/>
        </c:ser>
        <c:ser>
          <c:idx val="1"/>
          <c:order val="1"/>
          <c:tx>
            <c:v>Sudeste/Centro-Oeste</c:v>
          </c:tx>
          <c:spPr>
            <a:ln w="25400">
              <a:solidFill>
                <a:srgbClr val="FAA73D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AA73D"/>
              </a:solidFill>
              <a:ln>
                <a:noFill/>
                <a:prstDash val="solid"/>
              </a:ln>
            </c:spPr>
          </c:marker>
          <c:val>
            <c:numRef>
              <c:f>Dados!$H$1:$H$4</c:f>
              <c:numCache>
                <c:formatCode>0.000</c:formatCode>
                <c:ptCount val="4"/>
                <c:pt idx="0">
                  <c:v>7.5471408163265226</c:v>
                </c:pt>
                <c:pt idx="1">
                  <c:v>8.101831983805674</c:v>
                </c:pt>
                <c:pt idx="2">
                  <c:v>7.98822937625755</c:v>
                </c:pt>
                <c:pt idx="3">
                  <c:v>8.5580020120724356</c:v>
                </c:pt>
              </c:numCache>
            </c:numRef>
          </c:val>
          <c:smooth val="0"/>
        </c:ser>
        <c:ser>
          <c:idx val="2"/>
          <c:order val="2"/>
          <c:tx>
            <c:v>Nordeste</c:v>
          </c:tx>
          <c:spPr>
            <a:ln w="25400">
              <a:solidFill>
                <a:srgbClr val="A7ABB1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A7ABB1"/>
              </a:solidFill>
              <a:ln>
                <a:noFill/>
                <a:prstDash val="solid"/>
              </a:ln>
            </c:spPr>
          </c:marker>
          <c:val>
            <c:numRef>
              <c:f>Dados!$I$1:$I$4</c:f>
              <c:numCache>
                <c:formatCode>0.000</c:formatCode>
                <c:ptCount val="4"/>
                <c:pt idx="0">
                  <c:v>5.8240911680911678</c:v>
                </c:pt>
                <c:pt idx="1">
                  <c:v>7.3319344729344778</c:v>
                </c:pt>
                <c:pt idx="2">
                  <c:v>7.3539088319088366</c:v>
                </c:pt>
                <c:pt idx="3">
                  <c:v>7.8784387464387411</c:v>
                </c:pt>
              </c:numCache>
            </c:numRef>
          </c:val>
          <c:smooth val="0"/>
        </c:ser>
        <c:ser>
          <c:idx val="3"/>
          <c:order val="3"/>
          <c:tx>
            <c:v>Norte</c:v>
          </c:tx>
          <c:spPr>
            <a:ln w="25400">
              <a:solidFill>
                <a:srgbClr val="9A2244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9A2244"/>
                </a:solidFill>
                <a:prstDash val="solid"/>
              </a:ln>
            </c:spPr>
          </c:marker>
          <c:val>
            <c:numRef>
              <c:f>Dados!$J$1:$J$4</c:f>
              <c:numCache>
                <c:formatCode>0.000</c:formatCode>
                <c:ptCount val="4"/>
                <c:pt idx="0">
                  <c:v>6.0833486842105264</c:v>
                </c:pt>
                <c:pt idx="1">
                  <c:v>7.0475986842105316</c:v>
                </c:pt>
                <c:pt idx="2">
                  <c:v>7.1256196319018468</c:v>
                </c:pt>
                <c:pt idx="3">
                  <c:v>7.6337914110429423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919920"/>
        <c:axId val="189920480"/>
      </c:lineChart>
      <c:catAx>
        <c:axId val="18991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endParaRPr lang="pt-BR"/>
          </a:p>
        </c:txPr>
        <c:crossAx val="189920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920480"/>
        <c:scaling>
          <c:orientation val="minMax"/>
          <c:max val="1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r>
                  <a:rPr lang="pt-BR" sz="1600" b="0" dirty="0">
                    <a:latin typeface="+mj-lt"/>
                  </a:rPr>
                  <a:t>TUST mensal (R$/</a:t>
                </a:r>
                <a:r>
                  <a:rPr lang="pt-BR" sz="1600" b="0" dirty="0" err="1">
                    <a:latin typeface="+mj-lt"/>
                  </a:rPr>
                  <a:t>kW.mês</a:t>
                </a:r>
                <a:r>
                  <a:rPr lang="pt-BR" sz="1600" b="0" dirty="0">
                    <a:latin typeface="+mj-lt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9.8382064591021647E-3"/>
              <c:y val="0.181556995277543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endParaRPr lang="pt-BR"/>
          </a:p>
        </c:txPr>
        <c:crossAx val="189919920"/>
        <c:crosses val="autoZero"/>
        <c:crossBetween val="between"/>
        <c:majorUnit val="2"/>
        <c:minorUnit val="0.1"/>
      </c:valAx>
      <c:spPr>
        <a:noFill/>
        <a:ln w="127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24817923018970847"/>
          <c:y val="0.89873248057087007"/>
          <c:w val="0.5630269910908362"/>
          <c:h val="6.3607270622396406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+mj-lt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56837164847046E-2"/>
          <c:y val="3.9421483224682037E-2"/>
          <c:w val="0.90180765880136249"/>
          <c:h val="0.76859684832151931"/>
        </c:manualLayout>
      </c:layout>
      <c:lineChart>
        <c:grouping val="standard"/>
        <c:varyColors val="0"/>
        <c:ser>
          <c:idx val="0"/>
          <c:order val="0"/>
          <c:tx>
            <c:v>Sul</c:v>
          </c:tx>
          <c:spPr>
            <a:ln w="25400">
              <a:solidFill>
                <a:srgbClr val="0C2344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C2344"/>
              </a:solidFill>
              <a:ln>
                <a:noFill/>
                <a:prstDash val="solid"/>
              </a:ln>
            </c:spPr>
          </c:marker>
          <c:cat>
            <c:numRef>
              <c:f>Dados!$F$1:$F$4</c:f>
              <c:numCache>
                <c:formatCode>General</c:formatCode>
                <c:ptCount val="4"/>
                <c:pt idx="0">
                  <c:v>2023</c:v>
                </c:pt>
                <c:pt idx="1">
                  <c:v>2025</c:v>
                </c:pt>
                <c:pt idx="2">
                  <c:v>2027</c:v>
                </c:pt>
                <c:pt idx="3">
                  <c:v>2029</c:v>
                </c:pt>
              </c:numCache>
            </c:numRef>
          </c:cat>
          <c:val>
            <c:numRef>
              <c:f>Dados!$G$1:$G$4</c:f>
              <c:numCache>
                <c:formatCode>0.000</c:formatCode>
                <c:ptCount val="4"/>
                <c:pt idx="0">
                  <c:v>10.318586206896558</c:v>
                </c:pt>
                <c:pt idx="1">
                  <c:v>10.455836653386449</c:v>
                </c:pt>
                <c:pt idx="2">
                  <c:v>10.023426294820718</c:v>
                </c:pt>
                <c:pt idx="3">
                  <c:v>10.8653625498008</c:v>
                </c:pt>
              </c:numCache>
            </c:numRef>
          </c:val>
          <c:smooth val="0"/>
        </c:ser>
        <c:ser>
          <c:idx val="1"/>
          <c:order val="1"/>
          <c:tx>
            <c:v>Sudeste/Centro-Oeste</c:v>
          </c:tx>
          <c:spPr>
            <a:ln w="25400">
              <a:solidFill>
                <a:srgbClr val="FAA73D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  <a:prstDash val="solid"/>
              </a:ln>
            </c:spPr>
          </c:marker>
          <c:val>
            <c:numRef>
              <c:f>Dados!$H$1:$H$4</c:f>
              <c:numCache>
                <c:formatCode>0.000</c:formatCode>
                <c:ptCount val="4"/>
                <c:pt idx="0">
                  <c:v>9.5161448979591796</c:v>
                </c:pt>
                <c:pt idx="1">
                  <c:v>10.185087044534407</c:v>
                </c:pt>
                <c:pt idx="2">
                  <c:v>9.2602997987927544</c:v>
                </c:pt>
                <c:pt idx="3">
                  <c:v>10.047820925553324</c:v>
                </c:pt>
              </c:numCache>
            </c:numRef>
          </c:val>
          <c:smooth val="0"/>
        </c:ser>
        <c:ser>
          <c:idx val="2"/>
          <c:order val="2"/>
          <c:tx>
            <c:v>Nordeste</c:v>
          </c:tx>
          <c:spPr>
            <a:ln w="25400">
              <a:solidFill>
                <a:srgbClr val="A7ABB1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A7ABB1"/>
              </a:solidFill>
              <a:ln>
                <a:noFill/>
                <a:prstDash val="solid"/>
              </a:ln>
            </c:spPr>
          </c:marker>
          <c:val>
            <c:numRef>
              <c:f>Dados!$I$1:$I$4</c:f>
              <c:numCache>
                <c:formatCode>0.000</c:formatCode>
                <c:ptCount val="4"/>
                <c:pt idx="0">
                  <c:v>11.037356125356119</c:v>
                </c:pt>
                <c:pt idx="1">
                  <c:v>10.952042735042737</c:v>
                </c:pt>
                <c:pt idx="2">
                  <c:v>9.8897635327635367</c:v>
                </c:pt>
                <c:pt idx="3">
                  <c:v>10.722207977207979</c:v>
                </c:pt>
              </c:numCache>
            </c:numRef>
          </c:val>
          <c:smooth val="0"/>
        </c:ser>
        <c:ser>
          <c:idx val="3"/>
          <c:order val="3"/>
          <c:tx>
            <c:v>Norte</c:v>
          </c:tx>
          <c:spPr>
            <a:ln w="25400">
              <a:solidFill>
                <a:srgbClr val="9A2244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9A2244"/>
                </a:solidFill>
                <a:prstDash val="solid"/>
              </a:ln>
            </c:spPr>
          </c:marker>
          <c:val>
            <c:numRef>
              <c:f>Dados!$J$1:$J$4</c:f>
              <c:numCache>
                <c:formatCode>0.000</c:formatCode>
                <c:ptCount val="4"/>
                <c:pt idx="0">
                  <c:v>10.778111842105256</c:v>
                </c:pt>
                <c:pt idx="1">
                  <c:v>11.236381578947368</c:v>
                </c:pt>
                <c:pt idx="2">
                  <c:v>10.118134969325151</c:v>
                </c:pt>
                <c:pt idx="3">
                  <c:v>10.966803680981593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06704"/>
        <c:axId val="188607264"/>
      </c:lineChart>
      <c:catAx>
        <c:axId val="18860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endParaRPr lang="pt-BR"/>
          </a:p>
        </c:txPr>
        <c:crossAx val="18860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607264"/>
        <c:scaling>
          <c:orientation val="minMax"/>
          <c:max val="14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 Light (Títulos)"/>
                    <a:ea typeface="Arial"/>
                    <a:cs typeface="Arial"/>
                  </a:defRPr>
                </a:pPr>
                <a:r>
                  <a:rPr lang="pt-BR" sz="1600" b="0" dirty="0">
                    <a:latin typeface="+mj-lt"/>
                  </a:rPr>
                  <a:t>TUST mensal (R$/</a:t>
                </a:r>
                <a:r>
                  <a:rPr lang="pt-BR" sz="1600" b="0" dirty="0" err="1">
                    <a:latin typeface="+mj-lt"/>
                  </a:rPr>
                  <a:t>kW.mês</a:t>
                </a:r>
                <a:r>
                  <a:rPr lang="pt-BR" sz="1600" b="0" dirty="0">
                    <a:latin typeface="+mj-lt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0368222689893208E-3"/>
              <c:y val="0.2376956751405191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endParaRPr lang="pt-BR"/>
          </a:p>
        </c:txPr>
        <c:crossAx val="188606704"/>
        <c:crosses val="autoZero"/>
        <c:crossBetween val="between"/>
        <c:majorUnit val="2"/>
        <c:minorUnit val="0.1"/>
      </c:valAx>
      <c:spPr>
        <a:noFill/>
        <a:ln w="127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25085241909980893"/>
          <c:y val="0.90374752094740141"/>
          <c:w val="0.55561374944494413"/>
          <c:h val="6.3612099644128117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+mj-lt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'PDE2029'!$R$30</c:f>
              <c:strCache>
                <c:ptCount val="1"/>
                <c:pt idx="0">
                  <c:v>Configuração Atual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'PDE2029'!$S$30:$V$30</c:f>
              <c:numCache>
                <c:formatCode>#,##0</c:formatCode>
                <c:ptCount val="4"/>
                <c:pt idx="0" formatCode="General">
                  <c:v>7000</c:v>
                </c:pt>
                <c:pt idx="1">
                  <c:v>1000</c:v>
                </c:pt>
                <c:pt idx="2">
                  <c:v>4700</c:v>
                </c:pt>
                <c:pt idx="3" formatCode="General">
                  <c:v>8400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1"/>
          <c:order val="1"/>
          <c:tx>
            <c:strRef>
              <c:f>'PDE2029'!$R$31</c:f>
              <c:strCache>
                <c:ptCount val="1"/>
                <c:pt idx="0">
                  <c:v>Configuração 2019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'PDE2029'!$S$31:$V$31</c:f>
              <c:numCache>
                <c:formatCode>General</c:formatCode>
                <c:ptCount val="4"/>
                <c:pt idx="0" formatCode="#,##0">
                  <c:v>4000</c:v>
                </c:pt>
                <c:pt idx="2" formatCode="#,##0">
                  <c:v>300</c:v>
                </c:pt>
                <c:pt idx="3" formatCode="#,##0">
                  <c:v>2800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2"/>
          <c:order val="2"/>
          <c:tx>
            <c:strRef>
              <c:f>'PDE2029'!$R$32</c:f>
              <c:strCache>
                <c:ptCount val="1"/>
                <c:pt idx="0">
                  <c:v>Configuração 2020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'PDE2029'!$S$32:$V$32</c:f>
              <c:numCache>
                <c:formatCode>#,##0</c:formatCode>
                <c:ptCount val="4"/>
                <c:pt idx="1">
                  <c:v>200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3"/>
          <c:order val="3"/>
          <c:tx>
            <c:strRef>
              <c:f>'PDE2029'!$R$33</c:f>
              <c:strCache>
                <c:ptCount val="1"/>
                <c:pt idx="0">
                  <c:v>Configuração 2021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'PDE2029'!$S$33:$V$33</c:f>
              <c:numCache>
                <c:formatCode>#,##0</c:formatCode>
                <c:ptCount val="4"/>
                <c:pt idx="1">
                  <c:v>800</c:v>
                </c:pt>
                <c:pt idx="2">
                  <c:v>1500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4"/>
          <c:order val="4"/>
          <c:tx>
            <c:strRef>
              <c:f>'PDE2029'!$R$34</c:f>
              <c:strCache>
                <c:ptCount val="1"/>
                <c:pt idx="0">
                  <c:v>Configuração 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'PDE2029'!$S$34:$V$34</c:f>
              <c:numCache>
                <c:formatCode>#,##0</c:formatCode>
                <c:ptCount val="4"/>
                <c:pt idx="1">
                  <c:v>3000</c:v>
                </c:pt>
                <c:pt idx="3">
                  <c:v>2200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5"/>
          <c:order val="5"/>
          <c:tx>
            <c:strRef>
              <c:f>'PDE2029'!$R$35</c:f>
              <c:strCache>
                <c:ptCount val="1"/>
                <c:pt idx="0">
                  <c:v>Configuração 2023 em diante</c:v>
                </c:pt>
              </c:strCache>
            </c:strRef>
          </c:tx>
          <c:spPr>
            <a:solidFill>
              <a:srgbClr val="FAA73D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'PDE2029'!$S$35:$V$35</c:f>
              <c:numCache>
                <c:formatCode>#,##0</c:formatCode>
                <c:ptCount val="4"/>
                <c:pt idx="0">
                  <c:v>2400</c:v>
                </c:pt>
                <c:pt idx="1">
                  <c:v>1000</c:v>
                </c:pt>
                <c:pt idx="2">
                  <c:v>800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87903360"/>
        <c:axId val="187903920"/>
        <c:axId val="0"/>
      </c:bar3DChart>
      <c:catAx>
        <c:axId val="187903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7903920"/>
        <c:crosses val="autoZero"/>
        <c:auto val="1"/>
        <c:lblAlgn val="ctr"/>
        <c:lblOffset val="100"/>
        <c:noMultiLvlLbl val="0"/>
      </c:catAx>
      <c:valAx>
        <c:axId val="187903920"/>
        <c:scaling>
          <c:orientation val="minMax"/>
          <c:max val="1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="0" i="0" cap="all" baseline="0" dirty="0" smtClean="0">
                    <a:effectLst/>
                  </a:rPr>
                  <a:t>MÁXIMA CAPACIDADE de intercâmbio (MW)</a:t>
                </a:r>
                <a:endParaRPr lang="pt-BR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2192241989862266E-3"/>
              <c:y val="0.123943091255017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790336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A66AC">
                <a:alpha val="69804"/>
              </a:srgbClr>
            </a:solidFill>
            <a:ln>
              <a:noFill/>
            </a:ln>
            <a:effectLst/>
          </c:spPr>
          <c:invertIfNegative val="0"/>
          <c:cat>
            <c:numRef>
              <c:f>Plan1!$C$22:$C$23</c:f>
              <c:numCache>
                <c:formatCode>General</c:formatCode>
                <c:ptCount val="2"/>
                <c:pt idx="0">
                  <c:v>2019</c:v>
                </c:pt>
                <c:pt idx="1">
                  <c:v>2029</c:v>
                </c:pt>
              </c:numCache>
            </c:numRef>
          </c:cat>
          <c:val>
            <c:numRef>
              <c:f>Plan1!$D$22:$D$23</c:f>
              <c:numCache>
                <c:formatCode>#,##0</c:formatCode>
                <c:ptCount val="2"/>
                <c:pt idx="0">
                  <c:v>154419</c:v>
                </c:pt>
                <c:pt idx="1">
                  <c:v>203417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23"/>
        <c:axId val="270961136"/>
        <c:axId val="270966176"/>
      </c:barChart>
      <c:catAx>
        <c:axId val="27096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68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5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pt-BR"/>
          </a:p>
        </c:txPr>
        <c:crossAx val="270966176"/>
        <c:crosses val="autoZero"/>
        <c:auto val="1"/>
        <c:lblAlgn val="ctr"/>
        <c:lblOffset val="100"/>
        <c:noMultiLvlLbl val="0"/>
      </c:catAx>
      <c:valAx>
        <c:axId val="270966176"/>
        <c:scaling>
          <c:orientation val="minMax"/>
          <c:max val="200000"/>
        </c:scaling>
        <c:delete val="1"/>
        <c:axPos val="l"/>
        <c:numFmt formatCode="#,##0" sourceLinked="1"/>
        <c:majorTickMark val="out"/>
        <c:minorTickMark val="none"/>
        <c:tickLblPos val="nextTo"/>
        <c:crossAx val="270961136"/>
        <c:crosses val="autoZero"/>
        <c:crossBetween val="between"/>
        <c:majorUnit val="40000"/>
      </c:valAx>
      <c:spPr>
        <a:noFill/>
        <a:ln w="2347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68">
          <a:latin typeface="Gill Sans MT" panose="020B0502020104020203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A66AC">
                <a:alpha val="69804"/>
              </a:srgbClr>
            </a:solidFill>
            <a:ln>
              <a:noFill/>
            </a:ln>
            <a:effectLst/>
          </c:spPr>
          <c:invertIfNegative val="0"/>
          <c:cat>
            <c:numRef>
              <c:f>Plan1!$C$22:$C$23</c:f>
              <c:numCache>
                <c:formatCode>General</c:formatCode>
                <c:ptCount val="2"/>
                <c:pt idx="0">
                  <c:v>2019</c:v>
                </c:pt>
                <c:pt idx="1">
                  <c:v>2029</c:v>
                </c:pt>
              </c:numCache>
            </c:numRef>
          </c:cat>
          <c:val>
            <c:numRef>
              <c:f>Plan1!$D$22:$D$23</c:f>
              <c:numCache>
                <c:formatCode>#,##0</c:formatCode>
                <c:ptCount val="2"/>
                <c:pt idx="0">
                  <c:v>385206</c:v>
                </c:pt>
                <c:pt idx="1">
                  <c:v>557354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23"/>
        <c:axId val="270965616"/>
        <c:axId val="270969536"/>
      </c:barChart>
      <c:catAx>
        <c:axId val="27096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68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5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pt-BR"/>
          </a:p>
        </c:txPr>
        <c:crossAx val="270969536"/>
        <c:crosses val="autoZero"/>
        <c:auto val="1"/>
        <c:lblAlgn val="ctr"/>
        <c:lblOffset val="100"/>
        <c:noMultiLvlLbl val="0"/>
      </c:catAx>
      <c:valAx>
        <c:axId val="270969536"/>
        <c:scaling>
          <c:orientation val="minMax"/>
          <c:max val="600000"/>
        </c:scaling>
        <c:delete val="1"/>
        <c:axPos val="l"/>
        <c:numFmt formatCode="#,##0" sourceLinked="1"/>
        <c:majorTickMark val="out"/>
        <c:minorTickMark val="none"/>
        <c:tickLblPos val="none"/>
        <c:crossAx val="270965616"/>
        <c:crosses val="autoZero"/>
        <c:crossBetween val="between"/>
        <c:majorUnit val="40000"/>
      </c:valAx>
      <c:spPr>
        <a:noFill/>
        <a:ln w="2347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68">
          <a:latin typeface="Gill Sans MT" panose="020B0502020104020203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'Tabelas cap T'!$L$34</c:f>
              <c:strCache>
                <c:ptCount val="1"/>
                <c:pt idx="0">
                  <c:v>Investimentos em SE já licitadas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846C34"/>
              </a:solidFill>
            </c:spPr>
          </c:dPt>
          <c:dPt>
            <c:idx val="3"/>
            <c:bubble3D val="0"/>
            <c:spPr>
              <a:solidFill>
                <a:srgbClr val="0C2344"/>
              </a:solidFill>
            </c:spPr>
          </c:dPt>
          <c:dPt>
            <c:idx val="4"/>
            <c:bubble3D val="0"/>
            <c:spPr>
              <a:solidFill>
                <a:srgbClr val="992244"/>
              </a:solidFill>
            </c:spPr>
          </c:dPt>
          <c:dPt>
            <c:idx val="5"/>
            <c:bubble3D val="0"/>
            <c:spPr>
              <a:solidFill>
                <a:srgbClr val="A7ABB1"/>
              </a:solidFill>
            </c:spPr>
          </c:dPt>
          <c:dPt>
            <c:idx val="6"/>
            <c:bubble3D val="0"/>
            <c:spPr>
              <a:solidFill>
                <a:srgbClr val="FAA73D"/>
              </a:solidFill>
            </c:spPr>
          </c:dPt>
          <c:dLbls>
            <c:dLbl>
              <c:idx val="0"/>
              <c:layout>
                <c:manualLayout>
                  <c:x val="-3.5647372526952541E-2"/>
                  <c:y val="-7.733668708078156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368632805488724E-2"/>
                  <c:y val="-3.79672989425135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7"/>
              <c:pt idx="0">
                <c:v>800 kV (CC)</c:v>
              </c:pt>
              <c:pt idx="1">
                <c:v>750 kV</c:v>
              </c:pt>
              <c:pt idx="2">
                <c:v>600 kV</c:v>
              </c:pt>
              <c:pt idx="3">
                <c:v>500 kV</c:v>
              </c:pt>
              <c:pt idx="4">
                <c:v>440 kV</c:v>
              </c:pt>
              <c:pt idx="5">
                <c:v>345 kV</c:v>
              </c:pt>
              <c:pt idx="6">
                <c:v>230 kV</c:v>
              </c:pt>
            </c:strLit>
          </c:cat>
          <c:val>
            <c:numRef>
              <c:f>'Tabelas cap T'!$X$37:$X$43</c:f>
              <c:numCache>
                <c:formatCode>0.00</c:formatCode>
                <c:ptCount val="7"/>
                <c:pt idx="0">
                  <c:v>3668.457237646106</c:v>
                </c:pt>
                <c:pt idx="1">
                  <c:v>0</c:v>
                </c:pt>
                <c:pt idx="2">
                  <c:v>0</c:v>
                </c:pt>
                <c:pt idx="3">
                  <c:v>12375.330110357878</c:v>
                </c:pt>
                <c:pt idx="4">
                  <c:v>724.36214490775762</c:v>
                </c:pt>
                <c:pt idx="5">
                  <c:v>1887.7268852659101</c:v>
                </c:pt>
                <c:pt idx="6">
                  <c:v>11449.839811163376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'Tabelas cap T'!$L$23</c:f>
              <c:strCache>
                <c:ptCount val="1"/>
                <c:pt idx="0">
                  <c:v>Investimentos em LT já licitadas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explosion val="25"/>
          <c:dPt>
            <c:idx val="0"/>
            <c:bubble3D val="0"/>
            <c:spPr>
              <a:solidFill>
                <a:srgbClr val="846C34"/>
              </a:solidFill>
            </c:spPr>
          </c:dPt>
          <c:dPt>
            <c:idx val="3"/>
            <c:bubble3D val="0"/>
            <c:spPr>
              <a:solidFill>
                <a:srgbClr val="0C2344"/>
              </a:solidFill>
            </c:spPr>
          </c:dPt>
          <c:dPt>
            <c:idx val="4"/>
            <c:bubble3D val="0"/>
            <c:spPr>
              <a:solidFill>
                <a:srgbClr val="992244"/>
              </a:solidFill>
            </c:spPr>
          </c:dPt>
          <c:dPt>
            <c:idx val="5"/>
            <c:bubble3D val="0"/>
            <c:spPr>
              <a:solidFill>
                <a:srgbClr val="A7ABB1"/>
              </a:solidFill>
            </c:spPr>
          </c:dPt>
          <c:dPt>
            <c:idx val="6"/>
            <c:bubble3D val="0"/>
            <c:spPr>
              <a:solidFill>
                <a:srgbClr val="FAA73D"/>
              </a:solidFill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393641041125412E-2"/>
                  <c:y val="-5.32787069162528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939819120360203E-3"/>
                  <c:y val="1.62852298667327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7"/>
              <c:pt idx="0">
                <c:v>800 kV (CC)</c:v>
              </c:pt>
              <c:pt idx="1">
                <c:v>750 kV</c:v>
              </c:pt>
              <c:pt idx="2">
                <c:v>600 kV</c:v>
              </c:pt>
              <c:pt idx="3">
                <c:v>500 kV</c:v>
              </c:pt>
              <c:pt idx="4">
                <c:v>440 kV</c:v>
              </c:pt>
              <c:pt idx="5">
                <c:v>345 kV</c:v>
              </c:pt>
              <c:pt idx="6">
                <c:v>230 kV</c:v>
              </c:pt>
            </c:strLit>
          </c:cat>
          <c:val>
            <c:numRef>
              <c:f>'Tabelas cap T'!$X$26:$X$32</c:f>
              <c:numCache>
                <c:formatCode>0.00</c:formatCode>
                <c:ptCount val="7"/>
                <c:pt idx="0">
                  <c:v>2670.4883062812737</c:v>
                </c:pt>
                <c:pt idx="1">
                  <c:v>0</c:v>
                </c:pt>
                <c:pt idx="2">
                  <c:v>0</c:v>
                </c:pt>
                <c:pt idx="3">
                  <c:v>50575.242626810759</c:v>
                </c:pt>
                <c:pt idx="4">
                  <c:v>614.4575227385177</c:v>
                </c:pt>
                <c:pt idx="5">
                  <c:v>2377.6357340742393</c:v>
                </c:pt>
                <c:pt idx="6">
                  <c:v>17366.179843062215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82524683989107"/>
          <c:y val="0.13855595624993078"/>
          <c:w val="0.49346664149746139"/>
          <c:h val="0.71493841738151531"/>
        </c:manualLayout>
      </c:layout>
      <c:pieChart>
        <c:varyColors val="1"/>
        <c:ser>
          <c:idx val="0"/>
          <c:order val="0"/>
          <c:spPr>
            <a:solidFill>
              <a:srgbClr val="FAA73D"/>
            </a:solidFill>
          </c:spPr>
          <c:dPt>
            <c:idx val="0"/>
            <c:bubble3D val="0"/>
            <c:explosion val="26"/>
            <c:spPr>
              <a:solidFill>
                <a:srgbClr val="0C234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7"/>
            <c:spPr>
              <a:solidFill>
                <a:srgbClr val="FAA73D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58277001748119672"/>
                  <c:y val="6.71042914284795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pt-BR" sz="18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1A0D43-502D-425C-AFB9-D5E08941FB64}" type="VALUE">
                      <a:rPr lang="en-US" sz="18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pt-BR" sz="18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[VALOR]</a:t>
                    </a:fld>
                    <a:r>
                      <a:rPr lang="en-US" sz="18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 bilhões</a:t>
                    </a:r>
                  </a:p>
                </c:rich>
              </c:tx>
              <c:numFmt formatCode="&quot;R$&quot;\ #,##0.0;\-&quot;R$&quot;\ #,##0.0" sourceLinked="0"/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pt-BR"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741"/>
                        <a:gd name="adj2" fmla="val -57781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1986612464251322E-2"/>
                  <c:y val="3.772750917130735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pt-BR" sz="18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13C73B-65EC-45BB-824F-B68F8D661E96}" type="VALUE">
                      <a:rPr lang="en-US" sz="18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pt-BR" sz="18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[VALOR]</a:t>
                    </a:fld>
                    <a:r>
                      <a:rPr lang="en-US" sz="18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 bilhões</a:t>
                    </a:r>
                  </a:p>
                </c:rich>
              </c:tx>
              <c:numFmt formatCode="&quot;R$&quot;\ #,##0.0;\-&quot;R$&quot;\ #,##0.0" sourceLinked="0"/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pt-BR"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8381"/>
                        <a:gd name="adj2" fmla="val -28480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numFmt formatCode="&quot;R$&quot;\ #,##0.0;\-&quot;R$&quot;\ 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pt-BR"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'[PDE 2029_Capítulo IV_Gráficos 4-2 a 4-7.xlsm]Tabelas cap T'!$DX$34:$DX$35</c:f>
              <c:strCache>
                <c:ptCount val="2"/>
                <c:pt idx="0">
                  <c:v>Linhas de Transmissão</c:v>
                </c:pt>
                <c:pt idx="1">
                  <c:v>Subestações</c:v>
                </c:pt>
              </c:strCache>
            </c:strRef>
          </c:cat>
          <c:val>
            <c:numRef>
              <c:f>'[PDE 2029_Capítulo IV_Gráficos 4-2 a 4-7.xlsm]Tabelas cap T'!$DY$34:$DY$35</c:f>
              <c:numCache>
                <c:formatCode>General</c:formatCode>
                <c:ptCount val="2"/>
                <c:pt idx="0">
                  <c:v>73.604004032966984</c:v>
                </c:pt>
                <c:pt idx="1">
                  <c:v>30.105716189341027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5004362352807"/>
          <c:y val="0.92902553441840574"/>
          <c:w val="0.56045311903806527"/>
          <c:h val="7.0974452772997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08076078078275E-2"/>
          <c:y val="0.13693409360691733"/>
          <c:w val="0.83938922355308998"/>
          <c:h val="0.71982429683072546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0C234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AA73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7ABB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84234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AA73D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978387287226005E-2"/>
                  <c:y val="-0.303333326095601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R$ </a:t>
                    </a:r>
                    <a:fld id="{70D362F4-D5A0-4DB3-AE4F-0DA7EE9D3536}" type="VALUE"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[VALOR]</a:t>
                    </a:fld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bilhões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276106738269043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R$ </a:t>
                    </a:r>
                    <a:fld id="{4C013F62-617D-49C9-8A3C-4F88C06A6682}" type="VALUE">
                      <a:rPr lang="en-US" sz="1800" b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[VALOR]</a:t>
                    </a:fld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en-US" sz="1800" b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bilhão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2137855241703823E-4"/>
                  <c:y val="3.2464971427903659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R$ </a:t>
                    </a:r>
                    <a:fld id="{B7E80593-F280-42C4-B17B-74D08A727748}" type="VALUE">
                      <a:rPr lang="en-US"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[VALOR]</a:t>
                    </a:fld>
                    <a:r>
                      <a:rPr 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bilhões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7.8149624845938025E-3"/>
                  <c:y val="9.240217558109239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R$ </a:t>
                    </a:r>
                    <a:fld id="{AADE4EBE-5D61-48EF-A5A0-29FD2D96280A}" type="VALUE"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[VALOR]</a:t>
                    </a:fld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bilhões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4"/>
              <c:pt idx="0">
                <c:v>Outorgado</c:v>
              </c:pt>
              <c:pt idx="1">
                <c:v>Não Outorgado</c:v>
              </c:pt>
              <c:pt idx="2">
                <c:v>Leilão</c:v>
              </c:pt>
              <c:pt idx="3">
                <c:v>Autorização</c:v>
              </c:pt>
            </c:strLit>
          </c:cat>
          <c:val>
            <c:numRef>
              <c:f>'Tabelas cap T'!$DY$25:$DY$28</c:f>
              <c:numCache>
                <c:formatCode>General</c:formatCode>
                <c:ptCount val="4"/>
                <c:pt idx="0" formatCode="0.00">
                  <c:v>62.834938118626454</c:v>
                </c:pt>
                <c:pt idx="2" formatCode="0.00">
                  <c:v>1.730395261154974</c:v>
                </c:pt>
                <c:pt idx="3" formatCode="0.00">
                  <c:v>3.1234544845371008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75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09892590357381"/>
          <c:y val="0.89593789805195567"/>
          <c:w val="0.6134425844924859"/>
          <c:h val="6.4362262337419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846C3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C234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AA73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A7ABB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99224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explosion val="10"/>
            <c:spPr>
              <a:solidFill>
                <a:srgbClr val="FAA73D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7607589737518368E-2"/>
                  <c:y val="0.19150686729881014"/>
                </c:manualLayout>
              </c:layout>
              <c:tx>
                <c:rich>
                  <a:bodyPr/>
                  <a:lstStyle/>
                  <a:p>
                    <a:fld id="{04C4ABF3-2106-407D-9AB7-7EE4C4AE2E9B}" type="VALUE">
                      <a:rPr lang="en-US"/>
                      <a:pPr/>
                      <a:t>[VALOR]</a:t>
                    </a:fld>
                    <a:r>
                      <a:rPr lang="en-US" dirty="0"/>
                      <a:t> bilhões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1374492467430511E-2"/>
                  <c:y val="9.7388084859149175E-3"/>
                </c:manualLayout>
              </c:layout>
              <c:tx>
                <c:rich>
                  <a:bodyPr/>
                  <a:lstStyle/>
                  <a:p>
                    <a:fld id="{9DFE5F23-A910-4ACC-8E45-04BCDD677158}" type="VALUE">
                      <a:rPr lang="en-US"/>
                      <a:pPr/>
                      <a:t>[VALOR]</a:t>
                    </a:fld>
                    <a:r>
                      <a:rPr lang="en-US" dirty="0"/>
                      <a:t> bilhões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9014912067447348E-4"/>
                  <c:y val="-8.7584827193717608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344264-85BA-4987-947D-EBE8A6407B12}" type="VALUE">
                      <a:rPr lang="en-US" sz="1800" b="1">
                        <a:solidFill>
                          <a:sysClr val="windowText" lastClr="000000"/>
                        </a:solidFill>
                      </a:rPr>
                      <a:pPr>
                        <a:defRPr sz="1800" b="1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r>
                      <a:rPr lang="en-US" sz="1800" b="1" dirty="0">
                        <a:solidFill>
                          <a:sysClr val="windowText" lastClr="000000"/>
                        </a:solidFill>
                      </a:rPr>
                      <a:t> bilhões</a:t>
                    </a:r>
                  </a:p>
                </c:rich>
              </c:tx>
              <c:numFmt formatCode="&quot;R$&quot;\ 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9533437354672806E-3"/>
                  <c:y val="-8.7584827193717608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A0E35F-E017-46E9-AA6C-0836EEA26BAA}" type="VALUE">
                      <a:rPr lang="en-US" sz="1800" b="1">
                        <a:solidFill>
                          <a:sysClr val="windowText" lastClr="000000"/>
                        </a:solidFill>
                      </a:rPr>
                      <a:pPr>
                        <a:defRPr sz="1800" b="1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r>
                      <a:rPr lang="en-US" sz="1800" b="1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en-US" sz="1800" b="1" dirty="0" err="1">
                        <a:solidFill>
                          <a:sysClr val="windowText" lastClr="000000"/>
                        </a:solidFill>
                      </a:rPr>
                      <a:t>bilhão</a:t>
                    </a:r>
                  </a:p>
                </c:rich>
              </c:tx>
              <c:numFmt formatCode="&quot;R$&quot;\ 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8.5052327011965814E-3"/>
                  <c:y val="5.2703966093948021E-4"/>
                </c:manualLayout>
              </c:layout>
              <c:tx>
                <c:rich>
                  <a:bodyPr/>
                  <a:lstStyle/>
                  <a:p>
                    <a:fld id="{E047DE5B-61CB-4A5A-88F5-D0129FECC0CD}" type="VALUE">
                      <a:rPr lang="en-US"/>
                      <a:pPr/>
                      <a:t>[VALOR]</a:t>
                    </a:fld>
                    <a:r>
                      <a:rPr lang="en-US" dirty="0"/>
                      <a:t> bilhões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&quot;R$&quot;\ 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0">
                <c:v>Indicativo</c:v>
              </c:pt>
              <c:pt idx="1">
                <c:v>Outorgado</c:v>
              </c:pt>
              <c:pt idx="2">
                <c:v>Não Outorgado</c:v>
              </c:pt>
              <c:pt idx="3">
                <c:v>Leilão</c:v>
              </c:pt>
              <c:pt idx="4">
                <c:v>Autorização</c:v>
              </c:pt>
            </c:strLit>
          </c:cat>
          <c:val>
            <c:numRef>
              <c:f>'Tabelas cap T'!$EB$24:$EB$28</c:f>
              <c:numCache>
                <c:formatCode>0.00</c:formatCode>
                <c:ptCount val="5"/>
                <c:pt idx="0">
                  <c:v>15.177027508991031</c:v>
                </c:pt>
                <c:pt idx="1">
                  <c:v>2.1466723971200179</c:v>
                </c:pt>
                <c:pt idx="3">
                  <c:v>17.15028607389409</c:v>
                </c:pt>
                <c:pt idx="4">
                  <c:v>1.5469463779843631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75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06929248723559"/>
          <c:y val="0.85908557966250276"/>
          <c:w val="0.75272712537482778"/>
          <c:h val="6.43748630287091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AD7C6-2960-4684-AB19-75D3BC6402BB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1196EF-A5DA-433A-A999-9F02C53AF05B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Evolução Física e Investimentos</a:t>
          </a:r>
          <a:endParaRPr lang="pt-B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2712B-7C0F-4244-A38C-71C10F824805}" type="parTrans" cxnId="{A8D0F989-5268-40AE-B943-BBF1830100AF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CD780-8AE7-4A0E-82BE-BEEE378F81D9}" type="sibTrans" cxnId="{A8D0F989-5268-40AE-B943-BBF1830100AF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D02BB-7B2F-4D52-92F3-C363926DBA7D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spcAft>
              <a:spcPts val="200"/>
            </a:spcAft>
          </a:pPr>
          <a:r>
            <a:rPr lang="pt-B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Tarifas de Uso do Sistema de Transmissão (TUST)</a:t>
          </a:r>
          <a:endParaRPr lang="pt-B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62556-E33D-4DF9-87DB-E7229C57695A}" type="parTrans" cxnId="{82793311-68A5-4506-8643-45A32C2759D7}">
      <dgm:prSet/>
      <dgm:spPr/>
      <dgm:t>
        <a:bodyPr/>
        <a:lstStyle/>
        <a:p>
          <a:endParaRPr lang="pt-BR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33F97-EAA0-40B3-B14B-3A2AFB2546BF}" type="sibTrans" cxnId="{82793311-68A5-4506-8643-45A32C2759D7}">
      <dgm:prSet/>
      <dgm:spPr/>
      <dgm:t>
        <a:bodyPr/>
        <a:lstStyle/>
        <a:p>
          <a:endParaRPr lang="pt-BR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92C884-C4C7-497D-9F17-65066007D3F3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Considerações Finais</a:t>
          </a:r>
          <a:endParaRPr lang="pt-B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B76F7-78A9-4160-B618-0E81F048A384}" type="parTrans" cxnId="{D8B6A6F0-1788-4A8B-95BD-DAA041D42F85}">
      <dgm:prSet/>
      <dgm:spPr/>
      <dgm:t>
        <a:bodyPr/>
        <a:lstStyle/>
        <a:p>
          <a:endParaRPr lang="pt-BR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9762E-8A6C-4C28-B2EA-60007469208A}" type="sibTrans" cxnId="{D8B6A6F0-1788-4A8B-95BD-DAA041D42F85}">
      <dgm:prSet/>
      <dgm:spPr/>
      <dgm:t>
        <a:bodyPr/>
        <a:lstStyle/>
        <a:p>
          <a:endParaRPr lang="pt-BR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CC421-4257-4867-9853-017870612C5D}">
      <dgm:prSet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Planejamento da Transmissão</a:t>
          </a:r>
          <a:endParaRPr lang="pt-B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309A2-5DEF-4E8D-A5EA-CEEB7B7749FB}" type="parTrans" cxnId="{32957723-6C9A-4182-AA82-F0F71235F777}">
      <dgm:prSet/>
      <dgm:spPr/>
      <dgm:t>
        <a:bodyPr/>
        <a:lstStyle/>
        <a:p>
          <a:endParaRPr lang="pt-BR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09DBC-3074-497C-B931-FC177FD4701B}" type="sibTrans" cxnId="{32957723-6C9A-4182-AA82-F0F71235F777}">
      <dgm:prSet/>
      <dgm:spPr/>
      <dgm:t>
        <a:bodyPr/>
        <a:lstStyle/>
        <a:p>
          <a:endParaRPr lang="pt-BR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1D1AB-DA43-4C3C-8C95-C6FECB154B6C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Expansão das Interligações Regionais</a:t>
          </a:r>
          <a:endParaRPr lang="pt-B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0200F-7CF0-4717-81BC-3665626F955A}" type="parTrans" cxnId="{F81185C4-D1AA-4082-8F6D-992313F2791D}">
      <dgm:prSet/>
      <dgm:spPr/>
      <dgm:t>
        <a:bodyPr/>
        <a:lstStyle/>
        <a:p>
          <a:endParaRPr lang="pt-BR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4D9915-F078-4626-A6BB-8A32EDD603B5}" type="sibTrans" cxnId="{F81185C4-D1AA-4082-8F6D-992313F2791D}">
      <dgm:prSet/>
      <dgm:spPr/>
      <dgm:t>
        <a:bodyPr/>
        <a:lstStyle/>
        <a:p>
          <a:endParaRPr lang="pt-BR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E257E-4A25-4D56-93ED-7BD88CA7154C}" type="pres">
      <dgm:prSet presAssocID="{B0FAD7C6-2960-4684-AB19-75D3BC6402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5F40B62-FF4E-4F5C-BB9F-B74A6C6D4AE8}" type="pres">
      <dgm:prSet presAssocID="{B0FAD7C6-2960-4684-AB19-75D3BC6402BB}" presName="Name1" presStyleCnt="0"/>
      <dgm:spPr/>
    </dgm:pt>
    <dgm:pt modelId="{4F9AC9C4-5497-4289-831C-FA157C6CFDC5}" type="pres">
      <dgm:prSet presAssocID="{B0FAD7C6-2960-4684-AB19-75D3BC6402BB}" presName="cycle" presStyleCnt="0"/>
      <dgm:spPr/>
    </dgm:pt>
    <dgm:pt modelId="{557229DD-5FEC-4D3F-864A-C3A10CC51A5F}" type="pres">
      <dgm:prSet presAssocID="{B0FAD7C6-2960-4684-AB19-75D3BC6402BB}" presName="srcNode" presStyleLbl="node1" presStyleIdx="0" presStyleCnt="5"/>
      <dgm:spPr/>
    </dgm:pt>
    <dgm:pt modelId="{BEDAC5FF-D502-459C-AE6A-82452F71F406}" type="pres">
      <dgm:prSet presAssocID="{B0FAD7C6-2960-4684-AB19-75D3BC6402BB}" presName="conn" presStyleLbl="parChTrans1D2" presStyleIdx="0" presStyleCnt="1"/>
      <dgm:spPr/>
      <dgm:t>
        <a:bodyPr/>
        <a:lstStyle/>
        <a:p>
          <a:endParaRPr lang="pt-BR"/>
        </a:p>
      </dgm:t>
    </dgm:pt>
    <dgm:pt modelId="{1A0D3E64-3C0D-42BA-8A2D-E85E23739FFE}" type="pres">
      <dgm:prSet presAssocID="{B0FAD7C6-2960-4684-AB19-75D3BC6402BB}" presName="extraNode" presStyleLbl="node1" presStyleIdx="0" presStyleCnt="5"/>
      <dgm:spPr/>
    </dgm:pt>
    <dgm:pt modelId="{992CBE95-DE6E-4688-A637-31EF5F1C41BC}" type="pres">
      <dgm:prSet presAssocID="{B0FAD7C6-2960-4684-AB19-75D3BC6402BB}" presName="dstNode" presStyleLbl="node1" presStyleIdx="0" presStyleCnt="5"/>
      <dgm:spPr/>
    </dgm:pt>
    <dgm:pt modelId="{4FFED375-7E2F-43FA-8B99-2D27417DF3BC}" type="pres">
      <dgm:prSet presAssocID="{9E4CC421-4257-4867-9853-017870612C5D}" presName="text_1" presStyleLbl="node1" presStyleIdx="0" presStyleCnt="5" custLinFactNeighborX="184" custLinFactNeighborY="-19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B36A06-62E6-4559-A856-368E0E2B6ABB}" type="pres">
      <dgm:prSet presAssocID="{9E4CC421-4257-4867-9853-017870612C5D}" presName="accent_1" presStyleCnt="0"/>
      <dgm:spPr/>
    </dgm:pt>
    <dgm:pt modelId="{FA31D743-6E95-487D-BB4F-2ED811C0F18A}" type="pres">
      <dgm:prSet presAssocID="{9E4CC421-4257-4867-9853-017870612C5D}" presName="accentRepeatNode" presStyleLbl="solidFgAcc1" presStyleIdx="0" presStyleCnt="5"/>
      <dgm:spPr/>
    </dgm:pt>
    <dgm:pt modelId="{C26F8166-863B-4F32-91E4-878FF1763090}" type="pres">
      <dgm:prSet presAssocID="{A1E1D1AB-DA43-4C3C-8C95-C6FECB154B6C}" presName="text_2" presStyleLbl="node1" presStyleIdx="1" presStyleCnt="5" custLinFactNeighborX="-197" custLinFactNeighborY="-39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EAA6D7-3FB1-4E71-9844-5BF04CBEF6AB}" type="pres">
      <dgm:prSet presAssocID="{A1E1D1AB-DA43-4C3C-8C95-C6FECB154B6C}" presName="accent_2" presStyleCnt="0"/>
      <dgm:spPr/>
    </dgm:pt>
    <dgm:pt modelId="{7B7293FD-7FD9-4E4C-86B2-FE907605ADE4}" type="pres">
      <dgm:prSet presAssocID="{A1E1D1AB-DA43-4C3C-8C95-C6FECB154B6C}" presName="accentRepeatNode" presStyleLbl="solidFgAcc1" presStyleIdx="1" presStyleCnt="5"/>
      <dgm:spPr/>
    </dgm:pt>
    <dgm:pt modelId="{DD52DC9E-BBC7-48FE-AF86-A3CF91736056}" type="pres">
      <dgm:prSet presAssocID="{261196EF-A5DA-433A-A999-9F02C53AF05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A3C456-6CDB-42FF-B1EC-79A2356AD6C3}" type="pres">
      <dgm:prSet presAssocID="{261196EF-A5DA-433A-A999-9F02C53AF05B}" presName="accent_3" presStyleCnt="0"/>
      <dgm:spPr/>
    </dgm:pt>
    <dgm:pt modelId="{A49A24B3-3FEE-4B47-AEBF-9C9828E62BB3}" type="pres">
      <dgm:prSet presAssocID="{261196EF-A5DA-433A-A999-9F02C53AF05B}" presName="accentRepeatNode" presStyleLbl="solidFgAcc1" presStyleIdx="2" presStyleCnt="5"/>
      <dgm:spPr/>
    </dgm:pt>
    <dgm:pt modelId="{05543D57-CAB5-4040-91B8-89D11FB6B66F}" type="pres">
      <dgm:prSet presAssocID="{0A1D02BB-7B2F-4D52-92F3-C363926DBA7D}" presName="text_4" presStyleLbl="node1" presStyleIdx="3" presStyleCnt="5" custScaleY="1305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B4BC3A-D0DB-4A8E-A5C6-594E8035A1AF}" type="pres">
      <dgm:prSet presAssocID="{0A1D02BB-7B2F-4D52-92F3-C363926DBA7D}" presName="accent_4" presStyleCnt="0"/>
      <dgm:spPr/>
    </dgm:pt>
    <dgm:pt modelId="{C6C41EB1-8158-417A-83F7-12090CDC6FB7}" type="pres">
      <dgm:prSet presAssocID="{0A1D02BB-7B2F-4D52-92F3-C363926DBA7D}" presName="accentRepeatNode" presStyleLbl="solidFgAcc1" presStyleIdx="3" presStyleCnt="5"/>
      <dgm:spPr/>
    </dgm:pt>
    <dgm:pt modelId="{DF73265A-B3B7-4253-8C26-629E9500567F}" type="pres">
      <dgm:prSet presAssocID="{1392C884-C4C7-497D-9F17-65066007D3F3}" presName="text_5" presStyleLbl="node1" presStyleIdx="4" presStyleCnt="5" custLinFactNeighborX="4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4FF7C-30C8-41E2-BB5A-32D9DE0F79CC}" type="pres">
      <dgm:prSet presAssocID="{1392C884-C4C7-497D-9F17-65066007D3F3}" presName="accent_5" presStyleCnt="0"/>
      <dgm:spPr/>
    </dgm:pt>
    <dgm:pt modelId="{91980F44-DC8F-4AD1-B0F6-9D6E70E50413}" type="pres">
      <dgm:prSet presAssocID="{1392C884-C4C7-497D-9F17-65066007D3F3}" presName="accentRepeatNode" presStyleLbl="solidFgAcc1" presStyleIdx="4" presStyleCnt="5"/>
      <dgm:spPr/>
    </dgm:pt>
  </dgm:ptLst>
  <dgm:cxnLst>
    <dgm:cxn modelId="{54E98157-AF9D-447C-9EFA-00E6207E163E}" type="presOf" srcId="{77309DBC-3074-497C-B931-FC177FD4701B}" destId="{BEDAC5FF-D502-459C-AE6A-82452F71F406}" srcOrd="0" destOrd="0" presId="urn:microsoft.com/office/officeart/2008/layout/VerticalCurvedList"/>
    <dgm:cxn modelId="{82793311-68A5-4506-8643-45A32C2759D7}" srcId="{B0FAD7C6-2960-4684-AB19-75D3BC6402BB}" destId="{0A1D02BB-7B2F-4D52-92F3-C363926DBA7D}" srcOrd="3" destOrd="0" parTransId="{E4D62556-E33D-4DF9-87DB-E7229C57695A}" sibTransId="{8D033F97-EAA0-40B3-B14B-3A2AFB2546BF}"/>
    <dgm:cxn modelId="{025FDCD3-0A4C-4238-AB65-E2FE1CF0E213}" type="presOf" srcId="{9E4CC421-4257-4867-9853-017870612C5D}" destId="{4FFED375-7E2F-43FA-8B99-2D27417DF3BC}" srcOrd="0" destOrd="0" presId="urn:microsoft.com/office/officeart/2008/layout/VerticalCurvedList"/>
    <dgm:cxn modelId="{2968AEB7-EFC0-4CF1-B4BA-4A1360CA966F}" type="presOf" srcId="{261196EF-A5DA-433A-A999-9F02C53AF05B}" destId="{DD52DC9E-BBC7-48FE-AF86-A3CF91736056}" srcOrd="0" destOrd="0" presId="urn:microsoft.com/office/officeart/2008/layout/VerticalCurvedList"/>
    <dgm:cxn modelId="{E2E2C012-DAE4-4023-A414-39BCA5AE2BF4}" type="presOf" srcId="{1392C884-C4C7-497D-9F17-65066007D3F3}" destId="{DF73265A-B3B7-4253-8C26-629E9500567F}" srcOrd="0" destOrd="0" presId="urn:microsoft.com/office/officeart/2008/layout/VerticalCurvedList"/>
    <dgm:cxn modelId="{A326C08D-B729-424C-B273-82B91874B745}" type="presOf" srcId="{B0FAD7C6-2960-4684-AB19-75D3BC6402BB}" destId="{5BCE257E-4A25-4D56-93ED-7BD88CA7154C}" srcOrd="0" destOrd="0" presId="urn:microsoft.com/office/officeart/2008/layout/VerticalCurvedList"/>
    <dgm:cxn modelId="{D8B6A6F0-1788-4A8B-95BD-DAA041D42F85}" srcId="{B0FAD7C6-2960-4684-AB19-75D3BC6402BB}" destId="{1392C884-C4C7-497D-9F17-65066007D3F3}" srcOrd="4" destOrd="0" parTransId="{2FFB76F7-78A9-4160-B618-0E81F048A384}" sibTransId="{4A29762E-8A6C-4C28-B2EA-60007469208A}"/>
    <dgm:cxn modelId="{A8D0F989-5268-40AE-B943-BBF1830100AF}" srcId="{B0FAD7C6-2960-4684-AB19-75D3BC6402BB}" destId="{261196EF-A5DA-433A-A999-9F02C53AF05B}" srcOrd="2" destOrd="0" parTransId="{9BE2712B-7C0F-4244-A38C-71C10F824805}" sibTransId="{85ACD780-8AE7-4A0E-82BE-BEEE378F81D9}"/>
    <dgm:cxn modelId="{E1CC6EF8-6636-4973-834A-AFA6E9C187EC}" type="presOf" srcId="{A1E1D1AB-DA43-4C3C-8C95-C6FECB154B6C}" destId="{C26F8166-863B-4F32-91E4-878FF1763090}" srcOrd="0" destOrd="0" presId="urn:microsoft.com/office/officeart/2008/layout/VerticalCurvedList"/>
    <dgm:cxn modelId="{F81185C4-D1AA-4082-8F6D-992313F2791D}" srcId="{B0FAD7C6-2960-4684-AB19-75D3BC6402BB}" destId="{A1E1D1AB-DA43-4C3C-8C95-C6FECB154B6C}" srcOrd="1" destOrd="0" parTransId="{1FE0200F-7CF0-4717-81BC-3665626F955A}" sibTransId="{774D9915-F078-4626-A6BB-8A32EDD603B5}"/>
    <dgm:cxn modelId="{2B765854-068F-4F7E-AD02-5D895CE04CFF}" type="presOf" srcId="{0A1D02BB-7B2F-4D52-92F3-C363926DBA7D}" destId="{05543D57-CAB5-4040-91B8-89D11FB6B66F}" srcOrd="0" destOrd="0" presId="urn:microsoft.com/office/officeart/2008/layout/VerticalCurvedList"/>
    <dgm:cxn modelId="{32957723-6C9A-4182-AA82-F0F71235F777}" srcId="{B0FAD7C6-2960-4684-AB19-75D3BC6402BB}" destId="{9E4CC421-4257-4867-9853-017870612C5D}" srcOrd="0" destOrd="0" parTransId="{4B0309A2-5DEF-4E8D-A5EA-CEEB7B7749FB}" sibTransId="{77309DBC-3074-497C-B931-FC177FD4701B}"/>
    <dgm:cxn modelId="{B870D5F7-4FFF-4616-91D2-6256BA83CDDA}" type="presParOf" srcId="{5BCE257E-4A25-4D56-93ED-7BD88CA7154C}" destId="{15F40B62-FF4E-4F5C-BB9F-B74A6C6D4AE8}" srcOrd="0" destOrd="0" presId="urn:microsoft.com/office/officeart/2008/layout/VerticalCurvedList"/>
    <dgm:cxn modelId="{B7838841-8F63-4121-811C-54D77D3C2CDD}" type="presParOf" srcId="{15F40B62-FF4E-4F5C-BB9F-B74A6C6D4AE8}" destId="{4F9AC9C4-5497-4289-831C-FA157C6CFDC5}" srcOrd="0" destOrd="0" presId="urn:microsoft.com/office/officeart/2008/layout/VerticalCurvedList"/>
    <dgm:cxn modelId="{9A3F973A-BD72-4405-8318-8900034820EA}" type="presParOf" srcId="{4F9AC9C4-5497-4289-831C-FA157C6CFDC5}" destId="{557229DD-5FEC-4D3F-864A-C3A10CC51A5F}" srcOrd="0" destOrd="0" presId="urn:microsoft.com/office/officeart/2008/layout/VerticalCurvedList"/>
    <dgm:cxn modelId="{8CE525B1-8E38-4A1F-A775-B5100171CB84}" type="presParOf" srcId="{4F9AC9C4-5497-4289-831C-FA157C6CFDC5}" destId="{BEDAC5FF-D502-459C-AE6A-82452F71F406}" srcOrd="1" destOrd="0" presId="urn:microsoft.com/office/officeart/2008/layout/VerticalCurvedList"/>
    <dgm:cxn modelId="{F3EA5B16-624E-415F-9BFD-E365C28B69B7}" type="presParOf" srcId="{4F9AC9C4-5497-4289-831C-FA157C6CFDC5}" destId="{1A0D3E64-3C0D-42BA-8A2D-E85E23739FFE}" srcOrd="2" destOrd="0" presId="urn:microsoft.com/office/officeart/2008/layout/VerticalCurvedList"/>
    <dgm:cxn modelId="{BDF673C5-982C-40C8-AEA0-D4BD57AE18E0}" type="presParOf" srcId="{4F9AC9C4-5497-4289-831C-FA157C6CFDC5}" destId="{992CBE95-DE6E-4688-A637-31EF5F1C41BC}" srcOrd="3" destOrd="0" presId="urn:microsoft.com/office/officeart/2008/layout/VerticalCurvedList"/>
    <dgm:cxn modelId="{A28D42BC-3482-4300-909A-0B60532F58F7}" type="presParOf" srcId="{15F40B62-FF4E-4F5C-BB9F-B74A6C6D4AE8}" destId="{4FFED375-7E2F-43FA-8B99-2D27417DF3BC}" srcOrd="1" destOrd="0" presId="urn:microsoft.com/office/officeart/2008/layout/VerticalCurvedList"/>
    <dgm:cxn modelId="{B181AE7E-E3B8-4391-B065-D3378B2F0EF2}" type="presParOf" srcId="{15F40B62-FF4E-4F5C-BB9F-B74A6C6D4AE8}" destId="{E3B36A06-62E6-4559-A856-368E0E2B6ABB}" srcOrd="2" destOrd="0" presId="urn:microsoft.com/office/officeart/2008/layout/VerticalCurvedList"/>
    <dgm:cxn modelId="{5BEAC54D-EC13-4DC8-95D4-46D82B13C90F}" type="presParOf" srcId="{E3B36A06-62E6-4559-A856-368E0E2B6ABB}" destId="{FA31D743-6E95-487D-BB4F-2ED811C0F18A}" srcOrd="0" destOrd="0" presId="urn:microsoft.com/office/officeart/2008/layout/VerticalCurvedList"/>
    <dgm:cxn modelId="{98874117-08A7-47E2-BEBF-1C0FA5344D78}" type="presParOf" srcId="{15F40B62-FF4E-4F5C-BB9F-B74A6C6D4AE8}" destId="{C26F8166-863B-4F32-91E4-878FF1763090}" srcOrd="3" destOrd="0" presId="urn:microsoft.com/office/officeart/2008/layout/VerticalCurvedList"/>
    <dgm:cxn modelId="{A64F4021-23A4-4F82-A46B-ED18E34C7BED}" type="presParOf" srcId="{15F40B62-FF4E-4F5C-BB9F-B74A6C6D4AE8}" destId="{A0EAA6D7-3FB1-4E71-9844-5BF04CBEF6AB}" srcOrd="4" destOrd="0" presId="urn:microsoft.com/office/officeart/2008/layout/VerticalCurvedList"/>
    <dgm:cxn modelId="{A6BA1797-739F-4583-95B3-8E5B87ED9D64}" type="presParOf" srcId="{A0EAA6D7-3FB1-4E71-9844-5BF04CBEF6AB}" destId="{7B7293FD-7FD9-4E4C-86B2-FE907605ADE4}" srcOrd="0" destOrd="0" presId="urn:microsoft.com/office/officeart/2008/layout/VerticalCurvedList"/>
    <dgm:cxn modelId="{F5585A10-FB22-4973-B26D-3915F4DBDCE0}" type="presParOf" srcId="{15F40B62-FF4E-4F5C-BB9F-B74A6C6D4AE8}" destId="{DD52DC9E-BBC7-48FE-AF86-A3CF91736056}" srcOrd="5" destOrd="0" presId="urn:microsoft.com/office/officeart/2008/layout/VerticalCurvedList"/>
    <dgm:cxn modelId="{1B6FEF51-C0B9-484C-A3C4-5839129A3B36}" type="presParOf" srcId="{15F40B62-FF4E-4F5C-BB9F-B74A6C6D4AE8}" destId="{EAA3C456-6CDB-42FF-B1EC-79A2356AD6C3}" srcOrd="6" destOrd="0" presId="urn:microsoft.com/office/officeart/2008/layout/VerticalCurvedList"/>
    <dgm:cxn modelId="{58FC92FD-06A7-41F4-9B8F-DEC90228BC0A}" type="presParOf" srcId="{EAA3C456-6CDB-42FF-B1EC-79A2356AD6C3}" destId="{A49A24B3-3FEE-4B47-AEBF-9C9828E62BB3}" srcOrd="0" destOrd="0" presId="urn:microsoft.com/office/officeart/2008/layout/VerticalCurvedList"/>
    <dgm:cxn modelId="{0F59A9C8-7FAF-4305-B323-581AED76E162}" type="presParOf" srcId="{15F40B62-FF4E-4F5C-BB9F-B74A6C6D4AE8}" destId="{05543D57-CAB5-4040-91B8-89D11FB6B66F}" srcOrd="7" destOrd="0" presId="urn:microsoft.com/office/officeart/2008/layout/VerticalCurvedList"/>
    <dgm:cxn modelId="{B3E83633-A1DD-40E8-A1E9-9509BA54C906}" type="presParOf" srcId="{15F40B62-FF4E-4F5C-BB9F-B74A6C6D4AE8}" destId="{42B4BC3A-D0DB-4A8E-A5C6-594E8035A1AF}" srcOrd="8" destOrd="0" presId="urn:microsoft.com/office/officeart/2008/layout/VerticalCurvedList"/>
    <dgm:cxn modelId="{D0CE3FA0-C0F0-48FE-8DC6-8C7EDE6B78AA}" type="presParOf" srcId="{42B4BC3A-D0DB-4A8E-A5C6-594E8035A1AF}" destId="{C6C41EB1-8158-417A-83F7-12090CDC6FB7}" srcOrd="0" destOrd="0" presId="urn:microsoft.com/office/officeart/2008/layout/VerticalCurvedList"/>
    <dgm:cxn modelId="{D8F1636F-A1BE-47FB-860D-5F6526459235}" type="presParOf" srcId="{15F40B62-FF4E-4F5C-BB9F-B74A6C6D4AE8}" destId="{DF73265A-B3B7-4253-8C26-629E9500567F}" srcOrd="9" destOrd="0" presId="urn:microsoft.com/office/officeart/2008/layout/VerticalCurvedList"/>
    <dgm:cxn modelId="{54E78533-2DD8-4DAF-904E-AA792A6C0914}" type="presParOf" srcId="{15F40B62-FF4E-4F5C-BB9F-B74A6C6D4AE8}" destId="{4EE4FF7C-30C8-41E2-BB5A-32D9DE0F79CC}" srcOrd="10" destOrd="0" presId="urn:microsoft.com/office/officeart/2008/layout/VerticalCurvedList"/>
    <dgm:cxn modelId="{AEC9C229-3844-4684-A310-BFCBD3277834}" type="presParOf" srcId="{4EE4FF7C-30C8-41E2-BB5A-32D9DE0F79CC}" destId="{91980F44-DC8F-4AD1-B0F6-9D6E70E5041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FAD7C6-2960-4684-AB19-75D3BC6402BB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1196EF-A5DA-433A-A999-9F02C53AF05B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Evolução Física e Investimentos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2712B-7C0F-4244-A38C-71C10F824805}" type="parTrans" cxnId="{A8D0F989-5268-40AE-B943-BBF1830100AF}">
      <dgm:prSet/>
      <dgm:spPr/>
      <dgm:t>
        <a:bodyPr/>
        <a:lstStyle/>
        <a:p>
          <a:endParaRPr lang="pt-BR" b="1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CD780-8AE7-4A0E-82BE-BEEE378F81D9}" type="sibTrans" cxnId="{A8D0F989-5268-40AE-B943-BBF1830100AF}">
      <dgm:prSet/>
      <dgm:spPr/>
      <dgm:t>
        <a:bodyPr/>
        <a:lstStyle/>
        <a:p>
          <a:endParaRPr lang="pt-BR" b="1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D02BB-7B2F-4D52-92F3-C363926DBA7D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spcAft>
              <a:spcPts val="200"/>
            </a:spcAft>
          </a:pPr>
          <a:r>
            <a:rPr lang="pt-BR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Tarifas de Uso do Sistema de Transmissão (TUST)</a:t>
          </a:r>
          <a:endParaRPr lang="pt-BR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62556-E33D-4DF9-87DB-E7229C57695A}" type="parTrans" cxnId="{82793311-68A5-4506-8643-45A32C2759D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33F97-EAA0-40B3-B14B-3A2AFB2546BF}" type="sibTrans" cxnId="{82793311-68A5-4506-8643-45A32C2759D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92C884-C4C7-497D-9F17-65066007D3F3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Considerações Finais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B76F7-78A9-4160-B618-0E81F048A384}" type="parTrans" cxnId="{D8B6A6F0-1788-4A8B-95BD-DAA041D42F85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9762E-8A6C-4C28-B2EA-60007469208A}" type="sibTrans" cxnId="{D8B6A6F0-1788-4A8B-95BD-DAA041D42F85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CC421-4257-4867-9853-017870612C5D}">
      <dgm:prSet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Planejamento da Transmissão</a:t>
          </a:r>
          <a:endParaRPr lang="pt-BR" sz="1600" b="1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309A2-5DEF-4E8D-A5EA-CEEB7B7749FB}" type="parTrans" cxnId="{32957723-6C9A-4182-AA82-F0F71235F77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09DBC-3074-497C-B931-FC177FD4701B}" type="sibTrans" cxnId="{32957723-6C9A-4182-AA82-F0F71235F77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1D1AB-DA43-4C3C-8C95-C6FECB154B6C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Expansão das Interligações Regionais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0200F-7CF0-4717-81BC-3665626F955A}" type="parTrans" cxnId="{F81185C4-D1AA-4082-8F6D-992313F2791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4D9915-F078-4626-A6BB-8A32EDD603B5}" type="sibTrans" cxnId="{F81185C4-D1AA-4082-8F6D-992313F2791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E257E-4A25-4D56-93ED-7BD88CA7154C}" type="pres">
      <dgm:prSet presAssocID="{B0FAD7C6-2960-4684-AB19-75D3BC6402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5F40B62-FF4E-4F5C-BB9F-B74A6C6D4AE8}" type="pres">
      <dgm:prSet presAssocID="{B0FAD7C6-2960-4684-AB19-75D3BC6402BB}" presName="Name1" presStyleCnt="0"/>
      <dgm:spPr/>
    </dgm:pt>
    <dgm:pt modelId="{4F9AC9C4-5497-4289-831C-FA157C6CFDC5}" type="pres">
      <dgm:prSet presAssocID="{B0FAD7C6-2960-4684-AB19-75D3BC6402BB}" presName="cycle" presStyleCnt="0"/>
      <dgm:spPr/>
    </dgm:pt>
    <dgm:pt modelId="{557229DD-5FEC-4D3F-864A-C3A10CC51A5F}" type="pres">
      <dgm:prSet presAssocID="{B0FAD7C6-2960-4684-AB19-75D3BC6402BB}" presName="srcNode" presStyleLbl="node1" presStyleIdx="0" presStyleCnt="5"/>
      <dgm:spPr/>
    </dgm:pt>
    <dgm:pt modelId="{BEDAC5FF-D502-459C-AE6A-82452F71F406}" type="pres">
      <dgm:prSet presAssocID="{B0FAD7C6-2960-4684-AB19-75D3BC6402BB}" presName="conn" presStyleLbl="parChTrans1D2" presStyleIdx="0" presStyleCnt="1"/>
      <dgm:spPr/>
      <dgm:t>
        <a:bodyPr/>
        <a:lstStyle/>
        <a:p>
          <a:endParaRPr lang="pt-BR"/>
        </a:p>
      </dgm:t>
    </dgm:pt>
    <dgm:pt modelId="{1A0D3E64-3C0D-42BA-8A2D-E85E23739FFE}" type="pres">
      <dgm:prSet presAssocID="{B0FAD7C6-2960-4684-AB19-75D3BC6402BB}" presName="extraNode" presStyleLbl="node1" presStyleIdx="0" presStyleCnt="5"/>
      <dgm:spPr/>
    </dgm:pt>
    <dgm:pt modelId="{992CBE95-DE6E-4688-A637-31EF5F1C41BC}" type="pres">
      <dgm:prSet presAssocID="{B0FAD7C6-2960-4684-AB19-75D3BC6402BB}" presName="dstNode" presStyleLbl="node1" presStyleIdx="0" presStyleCnt="5"/>
      <dgm:spPr/>
    </dgm:pt>
    <dgm:pt modelId="{4FFED375-7E2F-43FA-8B99-2D27417DF3BC}" type="pres">
      <dgm:prSet presAssocID="{9E4CC421-4257-4867-9853-017870612C5D}" presName="text_1" presStyleLbl="node1" presStyleIdx="0" presStyleCnt="5" custLinFactNeighborX="184" custLinFactNeighborY="-19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B36A06-62E6-4559-A856-368E0E2B6ABB}" type="pres">
      <dgm:prSet presAssocID="{9E4CC421-4257-4867-9853-017870612C5D}" presName="accent_1" presStyleCnt="0"/>
      <dgm:spPr/>
    </dgm:pt>
    <dgm:pt modelId="{FA31D743-6E95-487D-BB4F-2ED811C0F18A}" type="pres">
      <dgm:prSet presAssocID="{9E4CC421-4257-4867-9853-017870612C5D}" presName="accentRepeatNode" presStyleLbl="solidFgAcc1" presStyleIdx="0" presStyleCnt="5"/>
      <dgm:spPr>
        <a:solidFill>
          <a:schemeClr val="bg1"/>
        </a:solidFill>
        <a:ln>
          <a:solidFill>
            <a:schemeClr val="accent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endParaRPr lang="pt-BR"/>
        </a:p>
      </dgm:t>
    </dgm:pt>
    <dgm:pt modelId="{C26F8166-863B-4F32-91E4-878FF1763090}" type="pres">
      <dgm:prSet presAssocID="{A1E1D1AB-DA43-4C3C-8C95-C6FECB154B6C}" presName="text_2" presStyleLbl="node1" presStyleIdx="1" presStyleCnt="5" custLinFactNeighborX="-197" custLinFactNeighborY="-39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EAA6D7-3FB1-4E71-9844-5BF04CBEF6AB}" type="pres">
      <dgm:prSet presAssocID="{A1E1D1AB-DA43-4C3C-8C95-C6FECB154B6C}" presName="accent_2" presStyleCnt="0"/>
      <dgm:spPr/>
    </dgm:pt>
    <dgm:pt modelId="{7B7293FD-7FD9-4E4C-86B2-FE907605ADE4}" type="pres">
      <dgm:prSet presAssocID="{A1E1D1AB-DA43-4C3C-8C95-C6FECB154B6C}" presName="accentRepeatNode" presStyleLbl="solidFgAcc1" presStyleIdx="1" presStyleCnt="5"/>
      <dgm:spPr/>
    </dgm:pt>
    <dgm:pt modelId="{DD52DC9E-BBC7-48FE-AF86-A3CF91736056}" type="pres">
      <dgm:prSet presAssocID="{261196EF-A5DA-433A-A999-9F02C53AF05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A3C456-6CDB-42FF-B1EC-79A2356AD6C3}" type="pres">
      <dgm:prSet presAssocID="{261196EF-A5DA-433A-A999-9F02C53AF05B}" presName="accent_3" presStyleCnt="0"/>
      <dgm:spPr/>
    </dgm:pt>
    <dgm:pt modelId="{A49A24B3-3FEE-4B47-AEBF-9C9828E62BB3}" type="pres">
      <dgm:prSet presAssocID="{261196EF-A5DA-433A-A999-9F02C53AF05B}" presName="accentRepeatNode" presStyleLbl="solidFgAcc1" presStyleIdx="2" presStyleCnt="5"/>
      <dgm:spPr/>
    </dgm:pt>
    <dgm:pt modelId="{05543D57-CAB5-4040-91B8-89D11FB6B66F}" type="pres">
      <dgm:prSet presAssocID="{0A1D02BB-7B2F-4D52-92F3-C363926DBA7D}" presName="text_4" presStyleLbl="node1" presStyleIdx="3" presStyleCnt="5" custScaleY="1305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B4BC3A-D0DB-4A8E-A5C6-594E8035A1AF}" type="pres">
      <dgm:prSet presAssocID="{0A1D02BB-7B2F-4D52-92F3-C363926DBA7D}" presName="accent_4" presStyleCnt="0"/>
      <dgm:spPr/>
    </dgm:pt>
    <dgm:pt modelId="{C6C41EB1-8158-417A-83F7-12090CDC6FB7}" type="pres">
      <dgm:prSet presAssocID="{0A1D02BB-7B2F-4D52-92F3-C363926DBA7D}" presName="accentRepeatNode" presStyleLbl="solidFgAcc1" presStyleIdx="3" presStyleCnt="5"/>
      <dgm:spPr/>
    </dgm:pt>
    <dgm:pt modelId="{DF73265A-B3B7-4253-8C26-629E9500567F}" type="pres">
      <dgm:prSet presAssocID="{1392C884-C4C7-497D-9F17-65066007D3F3}" presName="text_5" presStyleLbl="node1" presStyleIdx="4" presStyleCnt="5" custLinFactNeighborX="4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4FF7C-30C8-41E2-BB5A-32D9DE0F79CC}" type="pres">
      <dgm:prSet presAssocID="{1392C884-C4C7-497D-9F17-65066007D3F3}" presName="accent_5" presStyleCnt="0"/>
      <dgm:spPr/>
    </dgm:pt>
    <dgm:pt modelId="{91980F44-DC8F-4AD1-B0F6-9D6E70E50413}" type="pres">
      <dgm:prSet presAssocID="{1392C884-C4C7-497D-9F17-65066007D3F3}" presName="accentRepeatNode" presStyleLbl="solidFgAcc1" presStyleIdx="4" presStyleCnt="5"/>
      <dgm:spPr/>
    </dgm:pt>
  </dgm:ptLst>
  <dgm:cxnLst>
    <dgm:cxn modelId="{82793311-68A5-4506-8643-45A32C2759D7}" srcId="{B0FAD7C6-2960-4684-AB19-75D3BC6402BB}" destId="{0A1D02BB-7B2F-4D52-92F3-C363926DBA7D}" srcOrd="3" destOrd="0" parTransId="{E4D62556-E33D-4DF9-87DB-E7229C57695A}" sibTransId="{8D033F97-EAA0-40B3-B14B-3A2AFB2546BF}"/>
    <dgm:cxn modelId="{9116B3C9-EAF0-4160-91E2-0BA4ACD08AEC}" type="presOf" srcId="{0A1D02BB-7B2F-4D52-92F3-C363926DBA7D}" destId="{05543D57-CAB5-4040-91B8-89D11FB6B66F}" srcOrd="0" destOrd="0" presId="urn:microsoft.com/office/officeart/2008/layout/VerticalCurvedList"/>
    <dgm:cxn modelId="{B6A327FF-185B-483F-9118-5AF6CA5EBE51}" type="presOf" srcId="{9E4CC421-4257-4867-9853-017870612C5D}" destId="{4FFED375-7E2F-43FA-8B99-2D27417DF3BC}" srcOrd="0" destOrd="0" presId="urn:microsoft.com/office/officeart/2008/layout/VerticalCurvedList"/>
    <dgm:cxn modelId="{900A05C9-C4BA-4A3D-A42A-114330C80BD0}" type="presOf" srcId="{B0FAD7C6-2960-4684-AB19-75D3BC6402BB}" destId="{5BCE257E-4A25-4D56-93ED-7BD88CA7154C}" srcOrd="0" destOrd="0" presId="urn:microsoft.com/office/officeart/2008/layout/VerticalCurvedList"/>
    <dgm:cxn modelId="{D8B6A6F0-1788-4A8B-95BD-DAA041D42F85}" srcId="{B0FAD7C6-2960-4684-AB19-75D3BC6402BB}" destId="{1392C884-C4C7-497D-9F17-65066007D3F3}" srcOrd="4" destOrd="0" parTransId="{2FFB76F7-78A9-4160-B618-0E81F048A384}" sibTransId="{4A29762E-8A6C-4C28-B2EA-60007469208A}"/>
    <dgm:cxn modelId="{B7614729-B1B7-4C53-83F0-F91DCD965B5C}" type="presOf" srcId="{77309DBC-3074-497C-B931-FC177FD4701B}" destId="{BEDAC5FF-D502-459C-AE6A-82452F71F406}" srcOrd="0" destOrd="0" presId="urn:microsoft.com/office/officeart/2008/layout/VerticalCurvedList"/>
    <dgm:cxn modelId="{B12A0FE9-8DC9-47B6-A462-05D7B8CE7FB9}" type="presOf" srcId="{A1E1D1AB-DA43-4C3C-8C95-C6FECB154B6C}" destId="{C26F8166-863B-4F32-91E4-878FF1763090}" srcOrd="0" destOrd="0" presId="urn:microsoft.com/office/officeart/2008/layout/VerticalCurvedList"/>
    <dgm:cxn modelId="{A8D0F989-5268-40AE-B943-BBF1830100AF}" srcId="{B0FAD7C6-2960-4684-AB19-75D3BC6402BB}" destId="{261196EF-A5DA-433A-A999-9F02C53AF05B}" srcOrd="2" destOrd="0" parTransId="{9BE2712B-7C0F-4244-A38C-71C10F824805}" sibTransId="{85ACD780-8AE7-4A0E-82BE-BEEE378F81D9}"/>
    <dgm:cxn modelId="{F81185C4-D1AA-4082-8F6D-992313F2791D}" srcId="{B0FAD7C6-2960-4684-AB19-75D3BC6402BB}" destId="{A1E1D1AB-DA43-4C3C-8C95-C6FECB154B6C}" srcOrd="1" destOrd="0" parTransId="{1FE0200F-7CF0-4717-81BC-3665626F955A}" sibTransId="{774D9915-F078-4626-A6BB-8A32EDD603B5}"/>
    <dgm:cxn modelId="{32957723-6C9A-4182-AA82-F0F71235F777}" srcId="{B0FAD7C6-2960-4684-AB19-75D3BC6402BB}" destId="{9E4CC421-4257-4867-9853-017870612C5D}" srcOrd="0" destOrd="0" parTransId="{4B0309A2-5DEF-4E8D-A5EA-CEEB7B7749FB}" sibTransId="{77309DBC-3074-497C-B931-FC177FD4701B}"/>
    <dgm:cxn modelId="{025B19AC-6541-4590-999C-D2C5F44F21BF}" type="presOf" srcId="{1392C884-C4C7-497D-9F17-65066007D3F3}" destId="{DF73265A-B3B7-4253-8C26-629E9500567F}" srcOrd="0" destOrd="0" presId="urn:microsoft.com/office/officeart/2008/layout/VerticalCurvedList"/>
    <dgm:cxn modelId="{8F14E462-23A0-412B-A062-D5E819398810}" type="presOf" srcId="{261196EF-A5DA-433A-A999-9F02C53AF05B}" destId="{DD52DC9E-BBC7-48FE-AF86-A3CF91736056}" srcOrd="0" destOrd="0" presId="urn:microsoft.com/office/officeart/2008/layout/VerticalCurvedList"/>
    <dgm:cxn modelId="{8314787C-9862-46A3-A0A2-BA0333E5291B}" type="presParOf" srcId="{5BCE257E-4A25-4D56-93ED-7BD88CA7154C}" destId="{15F40B62-FF4E-4F5C-BB9F-B74A6C6D4AE8}" srcOrd="0" destOrd="0" presId="urn:microsoft.com/office/officeart/2008/layout/VerticalCurvedList"/>
    <dgm:cxn modelId="{945CF6B6-ACCE-4BC9-9AA4-39C9EC6BACEA}" type="presParOf" srcId="{15F40B62-FF4E-4F5C-BB9F-B74A6C6D4AE8}" destId="{4F9AC9C4-5497-4289-831C-FA157C6CFDC5}" srcOrd="0" destOrd="0" presId="urn:microsoft.com/office/officeart/2008/layout/VerticalCurvedList"/>
    <dgm:cxn modelId="{407961A1-9135-4946-AD00-84BF661B958D}" type="presParOf" srcId="{4F9AC9C4-5497-4289-831C-FA157C6CFDC5}" destId="{557229DD-5FEC-4D3F-864A-C3A10CC51A5F}" srcOrd="0" destOrd="0" presId="urn:microsoft.com/office/officeart/2008/layout/VerticalCurvedList"/>
    <dgm:cxn modelId="{6C952146-AA11-455D-8AF3-B53B8BC0681C}" type="presParOf" srcId="{4F9AC9C4-5497-4289-831C-FA157C6CFDC5}" destId="{BEDAC5FF-D502-459C-AE6A-82452F71F406}" srcOrd="1" destOrd="0" presId="urn:microsoft.com/office/officeart/2008/layout/VerticalCurvedList"/>
    <dgm:cxn modelId="{C4CBE350-86CA-4586-91C8-6CB85665CE82}" type="presParOf" srcId="{4F9AC9C4-5497-4289-831C-FA157C6CFDC5}" destId="{1A0D3E64-3C0D-42BA-8A2D-E85E23739FFE}" srcOrd="2" destOrd="0" presId="urn:microsoft.com/office/officeart/2008/layout/VerticalCurvedList"/>
    <dgm:cxn modelId="{7CE9AB45-612F-4081-8A6D-348CBD52654D}" type="presParOf" srcId="{4F9AC9C4-5497-4289-831C-FA157C6CFDC5}" destId="{992CBE95-DE6E-4688-A637-31EF5F1C41BC}" srcOrd="3" destOrd="0" presId="urn:microsoft.com/office/officeart/2008/layout/VerticalCurvedList"/>
    <dgm:cxn modelId="{5545AAE7-AE80-4FF0-92C8-A9B40B378486}" type="presParOf" srcId="{15F40B62-FF4E-4F5C-BB9F-B74A6C6D4AE8}" destId="{4FFED375-7E2F-43FA-8B99-2D27417DF3BC}" srcOrd="1" destOrd="0" presId="urn:microsoft.com/office/officeart/2008/layout/VerticalCurvedList"/>
    <dgm:cxn modelId="{BD1916A0-5289-45B2-B895-21E0F1D4DC43}" type="presParOf" srcId="{15F40B62-FF4E-4F5C-BB9F-B74A6C6D4AE8}" destId="{E3B36A06-62E6-4559-A856-368E0E2B6ABB}" srcOrd="2" destOrd="0" presId="urn:microsoft.com/office/officeart/2008/layout/VerticalCurvedList"/>
    <dgm:cxn modelId="{496FA5D0-1572-41AA-B8AB-FE9485E49813}" type="presParOf" srcId="{E3B36A06-62E6-4559-A856-368E0E2B6ABB}" destId="{FA31D743-6E95-487D-BB4F-2ED811C0F18A}" srcOrd="0" destOrd="0" presId="urn:microsoft.com/office/officeart/2008/layout/VerticalCurvedList"/>
    <dgm:cxn modelId="{11EE9F48-5ACD-4E93-B409-231D337C0A2F}" type="presParOf" srcId="{15F40B62-FF4E-4F5C-BB9F-B74A6C6D4AE8}" destId="{C26F8166-863B-4F32-91E4-878FF1763090}" srcOrd="3" destOrd="0" presId="urn:microsoft.com/office/officeart/2008/layout/VerticalCurvedList"/>
    <dgm:cxn modelId="{53DF032A-1E82-43B4-BD2C-B94CCC23C702}" type="presParOf" srcId="{15F40B62-FF4E-4F5C-BB9F-B74A6C6D4AE8}" destId="{A0EAA6D7-3FB1-4E71-9844-5BF04CBEF6AB}" srcOrd="4" destOrd="0" presId="urn:microsoft.com/office/officeart/2008/layout/VerticalCurvedList"/>
    <dgm:cxn modelId="{93CD6FDA-D543-4916-87B2-E7364F6B7417}" type="presParOf" srcId="{A0EAA6D7-3FB1-4E71-9844-5BF04CBEF6AB}" destId="{7B7293FD-7FD9-4E4C-86B2-FE907605ADE4}" srcOrd="0" destOrd="0" presId="urn:microsoft.com/office/officeart/2008/layout/VerticalCurvedList"/>
    <dgm:cxn modelId="{381F1F29-709F-47C5-8716-50D716F22017}" type="presParOf" srcId="{15F40B62-FF4E-4F5C-BB9F-B74A6C6D4AE8}" destId="{DD52DC9E-BBC7-48FE-AF86-A3CF91736056}" srcOrd="5" destOrd="0" presId="urn:microsoft.com/office/officeart/2008/layout/VerticalCurvedList"/>
    <dgm:cxn modelId="{AB0F6872-76F6-42E6-9874-A14B49627142}" type="presParOf" srcId="{15F40B62-FF4E-4F5C-BB9F-B74A6C6D4AE8}" destId="{EAA3C456-6CDB-42FF-B1EC-79A2356AD6C3}" srcOrd="6" destOrd="0" presId="urn:microsoft.com/office/officeart/2008/layout/VerticalCurvedList"/>
    <dgm:cxn modelId="{11847538-BF46-48B3-AE38-0C3B45E8519B}" type="presParOf" srcId="{EAA3C456-6CDB-42FF-B1EC-79A2356AD6C3}" destId="{A49A24B3-3FEE-4B47-AEBF-9C9828E62BB3}" srcOrd="0" destOrd="0" presId="urn:microsoft.com/office/officeart/2008/layout/VerticalCurvedList"/>
    <dgm:cxn modelId="{2AEDBDAF-D7D7-4006-9CD3-C1ADA7D32D34}" type="presParOf" srcId="{15F40B62-FF4E-4F5C-BB9F-B74A6C6D4AE8}" destId="{05543D57-CAB5-4040-91B8-89D11FB6B66F}" srcOrd="7" destOrd="0" presId="urn:microsoft.com/office/officeart/2008/layout/VerticalCurvedList"/>
    <dgm:cxn modelId="{31E0E8D3-D761-4C0D-A228-B69D58370F86}" type="presParOf" srcId="{15F40B62-FF4E-4F5C-BB9F-B74A6C6D4AE8}" destId="{42B4BC3A-D0DB-4A8E-A5C6-594E8035A1AF}" srcOrd="8" destOrd="0" presId="urn:microsoft.com/office/officeart/2008/layout/VerticalCurvedList"/>
    <dgm:cxn modelId="{93E6B798-1325-4797-BBA5-BAA37D289814}" type="presParOf" srcId="{42B4BC3A-D0DB-4A8E-A5C6-594E8035A1AF}" destId="{C6C41EB1-8158-417A-83F7-12090CDC6FB7}" srcOrd="0" destOrd="0" presId="urn:microsoft.com/office/officeart/2008/layout/VerticalCurvedList"/>
    <dgm:cxn modelId="{F088F906-1616-4C22-B4D5-2FAADFAE0923}" type="presParOf" srcId="{15F40B62-FF4E-4F5C-BB9F-B74A6C6D4AE8}" destId="{DF73265A-B3B7-4253-8C26-629E9500567F}" srcOrd="9" destOrd="0" presId="urn:microsoft.com/office/officeart/2008/layout/VerticalCurvedList"/>
    <dgm:cxn modelId="{A86F2C4B-00E3-4F95-9A63-477B786F5010}" type="presParOf" srcId="{15F40B62-FF4E-4F5C-BB9F-B74A6C6D4AE8}" destId="{4EE4FF7C-30C8-41E2-BB5A-32D9DE0F79CC}" srcOrd="10" destOrd="0" presId="urn:microsoft.com/office/officeart/2008/layout/VerticalCurvedList"/>
    <dgm:cxn modelId="{301AB9D8-CADD-488D-9BC1-8991F62A4992}" type="presParOf" srcId="{4EE4FF7C-30C8-41E2-BB5A-32D9DE0F79CC}" destId="{91980F44-DC8F-4AD1-B0F6-9D6E70E5041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FAD7C6-2960-4684-AB19-75D3BC6402BB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1196EF-A5DA-433A-A999-9F02C53AF05B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Evolução Física e Investimentos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2712B-7C0F-4244-A38C-71C10F824805}" type="parTrans" cxnId="{A8D0F989-5268-40AE-B943-BBF1830100AF}">
      <dgm:prSet/>
      <dgm:spPr/>
      <dgm:t>
        <a:bodyPr/>
        <a:lstStyle/>
        <a:p>
          <a:endParaRPr lang="pt-BR" b="1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CD780-8AE7-4A0E-82BE-BEEE378F81D9}" type="sibTrans" cxnId="{A8D0F989-5268-40AE-B943-BBF1830100AF}">
      <dgm:prSet/>
      <dgm:spPr/>
      <dgm:t>
        <a:bodyPr/>
        <a:lstStyle/>
        <a:p>
          <a:endParaRPr lang="pt-BR" b="1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D02BB-7B2F-4D52-92F3-C363926DBA7D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spcAft>
              <a:spcPts val="200"/>
            </a:spcAft>
          </a:pPr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Tarifas de Uso do Sistema de Transmissão (TUST)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62556-E33D-4DF9-87DB-E7229C57695A}" type="parTrans" cxnId="{82793311-68A5-4506-8643-45A32C2759D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33F97-EAA0-40B3-B14B-3A2AFB2546BF}" type="sibTrans" cxnId="{82793311-68A5-4506-8643-45A32C2759D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92C884-C4C7-497D-9F17-65066007D3F3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Considerações Finais</a:t>
          </a:r>
          <a:endParaRPr lang="pt-BR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B76F7-78A9-4160-B618-0E81F048A384}" type="parTrans" cxnId="{D8B6A6F0-1788-4A8B-95BD-DAA041D42F85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9762E-8A6C-4C28-B2EA-60007469208A}" type="sibTrans" cxnId="{D8B6A6F0-1788-4A8B-95BD-DAA041D42F85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CC421-4257-4867-9853-017870612C5D}">
      <dgm:prSet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Planejamento da Transmissão</a:t>
          </a:r>
          <a:endParaRPr lang="pt-BR" sz="1600" b="1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309A2-5DEF-4E8D-A5EA-CEEB7B7749FB}" type="parTrans" cxnId="{32957723-6C9A-4182-AA82-F0F71235F77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09DBC-3074-497C-B931-FC177FD4701B}" type="sibTrans" cxnId="{32957723-6C9A-4182-AA82-F0F71235F77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1D1AB-DA43-4C3C-8C95-C6FECB154B6C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Expansão das Interligações Regionais</a:t>
          </a:r>
          <a:endParaRPr lang="pt-BR" sz="1600" b="1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0200F-7CF0-4717-81BC-3665626F955A}" type="parTrans" cxnId="{F81185C4-D1AA-4082-8F6D-992313F2791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4D9915-F078-4626-A6BB-8A32EDD603B5}" type="sibTrans" cxnId="{F81185C4-D1AA-4082-8F6D-992313F2791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E257E-4A25-4D56-93ED-7BD88CA7154C}" type="pres">
      <dgm:prSet presAssocID="{B0FAD7C6-2960-4684-AB19-75D3BC6402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5F40B62-FF4E-4F5C-BB9F-B74A6C6D4AE8}" type="pres">
      <dgm:prSet presAssocID="{B0FAD7C6-2960-4684-AB19-75D3BC6402BB}" presName="Name1" presStyleCnt="0"/>
      <dgm:spPr/>
    </dgm:pt>
    <dgm:pt modelId="{4F9AC9C4-5497-4289-831C-FA157C6CFDC5}" type="pres">
      <dgm:prSet presAssocID="{B0FAD7C6-2960-4684-AB19-75D3BC6402BB}" presName="cycle" presStyleCnt="0"/>
      <dgm:spPr/>
    </dgm:pt>
    <dgm:pt modelId="{557229DD-5FEC-4D3F-864A-C3A10CC51A5F}" type="pres">
      <dgm:prSet presAssocID="{B0FAD7C6-2960-4684-AB19-75D3BC6402BB}" presName="srcNode" presStyleLbl="node1" presStyleIdx="0" presStyleCnt="5"/>
      <dgm:spPr/>
    </dgm:pt>
    <dgm:pt modelId="{BEDAC5FF-D502-459C-AE6A-82452F71F406}" type="pres">
      <dgm:prSet presAssocID="{B0FAD7C6-2960-4684-AB19-75D3BC6402BB}" presName="conn" presStyleLbl="parChTrans1D2" presStyleIdx="0" presStyleCnt="1"/>
      <dgm:spPr/>
      <dgm:t>
        <a:bodyPr/>
        <a:lstStyle/>
        <a:p>
          <a:endParaRPr lang="pt-BR"/>
        </a:p>
      </dgm:t>
    </dgm:pt>
    <dgm:pt modelId="{1A0D3E64-3C0D-42BA-8A2D-E85E23739FFE}" type="pres">
      <dgm:prSet presAssocID="{B0FAD7C6-2960-4684-AB19-75D3BC6402BB}" presName="extraNode" presStyleLbl="node1" presStyleIdx="0" presStyleCnt="5"/>
      <dgm:spPr/>
    </dgm:pt>
    <dgm:pt modelId="{992CBE95-DE6E-4688-A637-31EF5F1C41BC}" type="pres">
      <dgm:prSet presAssocID="{B0FAD7C6-2960-4684-AB19-75D3BC6402BB}" presName="dstNode" presStyleLbl="node1" presStyleIdx="0" presStyleCnt="5"/>
      <dgm:spPr/>
    </dgm:pt>
    <dgm:pt modelId="{4FFED375-7E2F-43FA-8B99-2D27417DF3BC}" type="pres">
      <dgm:prSet presAssocID="{9E4CC421-4257-4867-9853-017870612C5D}" presName="text_1" presStyleLbl="node1" presStyleIdx="0" presStyleCnt="5" custLinFactNeighborX="184" custLinFactNeighborY="-19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B36A06-62E6-4559-A856-368E0E2B6ABB}" type="pres">
      <dgm:prSet presAssocID="{9E4CC421-4257-4867-9853-017870612C5D}" presName="accent_1" presStyleCnt="0"/>
      <dgm:spPr/>
    </dgm:pt>
    <dgm:pt modelId="{FA31D743-6E95-487D-BB4F-2ED811C0F18A}" type="pres">
      <dgm:prSet presAssocID="{9E4CC421-4257-4867-9853-017870612C5D}" presName="accentRepeatNode" presStyleLbl="solidFgAcc1" presStyleIdx="0" presStyleCnt="5"/>
      <dgm:spPr>
        <a:solidFill>
          <a:schemeClr val="bg1"/>
        </a:solidFill>
        <a:ln>
          <a:solidFill>
            <a:schemeClr val="accent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endParaRPr lang="pt-BR"/>
        </a:p>
      </dgm:t>
    </dgm:pt>
    <dgm:pt modelId="{C26F8166-863B-4F32-91E4-878FF1763090}" type="pres">
      <dgm:prSet presAssocID="{A1E1D1AB-DA43-4C3C-8C95-C6FECB154B6C}" presName="text_2" presStyleLbl="node1" presStyleIdx="1" presStyleCnt="5" custLinFactNeighborX="-197" custLinFactNeighborY="-39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EAA6D7-3FB1-4E71-9844-5BF04CBEF6AB}" type="pres">
      <dgm:prSet presAssocID="{A1E1D1AB-DA43-4C3C-8C95-C6FECB154B6C}" presName="accent_2" presStyleCnt="0"/>
      <dgm:spPr/>
    </dgm:pt>
    <dgm:pt modelId="{7B7293FD-7FD9-4E4C-86B2-FE907605ADE4}" type="pres">
      <dgm:prSet presAssocID="{A1E1D1AB-DA43-4C3C-8C95-C6FECB154B6C}" presName="accentRepeatNode" presStyleLbl="solidFgAcc1" presStyleIdx="1" presStyleCnt="5"/>
      <dgm:spPr/>
    </dgm:pt>
    <dgm:pt modelId="{DD52DC9E-BBC7-48FE-AF86-A3CF91736056}" type="pres">
      <dgm:prSet presAssocID="{261196EF-A5DA-433A-A999-9F02C53AF05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A3C456-6CDB-42FF-B1EC-79A2356AD6C3}" type="pres">
      <dgm:prSet presAssocID="{261196EF-A5DA-433A-A999-9F02C53AF05B}" presName="accent_3" presStyleCnt="0"/>
      <dgm:spPr/>
    </dgm:pt>
    <dgm:pt modelId="{A49A24B3-3FEE-4B47-AEBF-9C9828E62BB3}" type="pres">
      <dgm:prSet presAssocID="{261196EF-A5DA-433A-A999-9F02C53AF05B}" presName="accentRepeatNode" presStyleLbl="solidFgAcc1" presStyleIdx="2" presStyleCnt="5"/>
      <dgm:spPr/>
    </dgm:pt>
    <dgm:pt modelId="{05543D57-CAB5-4040-91B8-89D11FB6B66F}" type="pres">
      <dgm:prSet presAssocID="{0A1D02BB-7B2F-4D52-92F3-C363926DBA7D}" presName="text_4" presStyleLbl="node1" presStyleIdx="3" presStyleCnt="5" custScaleY="1305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B4BC3A-D0DB-4A8E-A5C6-594E8035A1AF}" type="pres">
      <dgm:prSet presAssocID="{0A1D02BB-7B2F-4D52-92F3-C363926DBA7D}" presName="accent_4" presStyleCnt="0"/>
      <dgm:spPr/>
    </dgm:pt>
    <dgm:pt modelId="{C6C41EB1-8158-417A-83F7-12090CDC6FB7}" type="pres">
      <dgm:prSet presAssocID="{0A1D02BB-7B2F-4D52-92F3-C363926DBA7D}" presName="accentRepeatNode" presStyleLbl="solidFgAcc1" presStyleIdx="3" presStyleCnt="5"/>
      <dgm:spPr/>
    </dgm:pt>
    <dgm:pt modelId="{DF73265A-B3B7-4253-8C26-629E9500567F}" type="pres">
      <dgm:prSet presAssocID="{1392C884-C4C7-497D-9F17-65066007D3F3}" presName="text_5" presStyleLbl="node1" presStyleIdx="4" presStyleCnt="5" custLinFactNeighborX="4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4FF7C-30C8-41E2-BB5A-32D9DE0F79CC}" type="pres">
      <dgm:prSet presAssocID="{1392C884-C4C7-497D-9F17-65066007D3F3}" presName="accent_5" presStyleCnt="0"/>
      <dgm:spPr/>
    </dgm:pt>
    <dgm:pt modelId="{91980F44-DC8F-4AD1-B0F6-9D6E70E50413}" type="pres">
      <dgm:prSet presAssocID="{1392C884-C4C7-497D-9F17-65066007D3F3}" presName="accentRepeatNode" presStyleLbl="solidFgAcc1" presStyleIdx="4" presStyleCnt="5"/>
      <dgm:spPr/>
    </dgm:pt>
  </dgm:ptLst>
  <dgm:cxnLst>
    <dgm:cxn modelId="{82793311-68A5-4506-8643-45A32C2759D7}" srcId="{B0FAD7C6-2960-4684-AB19-75D3BC6402BB}" destId="{0A1D02BB-7B2F-4D52-92F3-C363926DBA7D}" srcOrd="3" destOrd="0" parTransId="{E4D62556-E33D-4DF9-87DB-E7229C57695A}" sibTransId="{8D033F97-EAA0-40B3-B14B-3A2AFB2546BF}"/>
    <dgm:cxn modelId="{2845DA61-853D-4911-8E82-DF2D9D3443A6}" type="presOf" srcId="{0A1D02BB-7B2F-4D52-92F3-C363926DBA7D}" destId="{05543D57-CAB5-4040-91B8-89D11FB6B66F}" srcOrd="0" destOrd="0" presId="urn:microsoft.com/office/officeart/2008/layout/VerticalCurvedList"/>
    <dgm:cxn modelId="{40272D99-4AFF-46E6-A418-053542E3763C}" type="presOf" srcId="{9E4CC421-4257-4867-9853-017870612C5D}" destId="{4FFED375-7E2F-43FA-8B99-2D27417DF3BC}" srcOrd="0" destOrd="0" presId="urn:microsoft.com/office/officeart/2008/layout/VerticalCurvedList"/>
    <dgm:cxn modelId="{0C180871-B622-4D55-8B46-798977724B5F}" type="presOf" srcId="{A1E1D1AB-DA43-4C3C-8C95-C6FECB154B6C}" destId="{C26F8166-863B-4F32-91E4-878FF1763090}" srcOrd="0" destOrd="0" presId="urn:microsoft.com/office/officeart/2008/layout/VerticalCurvedList"/>
    <dgm:cxn modelId="{F2E7FEA2-5709-4C36-9653-A968FAAAC6B0}" type="presOf" srcId="{1392C884-C4C7-497D-9F17-65066007D3F3}" destId="{DF73265A-B3B7-4253-8C26-629E9500567F}" srcOrd="0" destOrd="0" presId="urn:microsoft.com/office/officeart/2008/layout/VerticalCurvedList"/>
    <dgm:cxn modelId="{09FD65BA-56EB-497B-8870-884910049048}" type="presOf" srcId="{77309DBC-3074-497C-B931-FC177FD4701B}" destId="{BEDAC5FF-D502-459C-AE6A-82452F71F406}" srcOrd="0" destOrd="0" presId="urn:microsoft.com/office/officeart/2008/layout/VerticalCurvedList"/>
    <dgm:cxn modelId="{CEB4D5AF-73E8-4B32-BD9F-54FA25F0E62D}" type="presOf" srcId="{261196EF-A5DA-433A-A999-9F02C53AF05B}" destId="{DD52DC9E-BBC7-48FE-AF86-A3CF91736056}" srcOrd="0" destOrd="0" presId="urn:microsoft.com/office/officeart/2008/layout/VerticalCurvedList"/>
    <dgm:cxn modelId="{D8B6A6F0-1788-4A8B-95BD-DAA041D42F85}" srcId="{B0FAD7C6-2960-4684-AB19-75D3BC6402BB}" destId="{1392C884-C4C7-497D-9F17-65066007D3F3}" srcOrd="4" destOrd="0" parTransId="{2FFB76F7-78A9-4160-B618-0E81F048A384}" sibTransId="{4A29762E-8A6C-4C28-B2EA-60007469208A}"/>
    <dgm:cxn modelId="{A8D0F989-5268-40AE-B943-BBF1830100AF}" srcId="{B0FAD7C6-2960-4684-AB19-75D3BC6402BB}" destId="{261196EF-A5DA-433A-A999-9F02C53AF05B}" srcOrd="2" destOrd="0" parTransId="{9BE2712B-7C0F-4244-A38C-71C10F824805}" sibTransId="{85ACD780-8AE7-4A0E-82BE-BEEE378F81D9}"/>
    <dgm:cxn modelId="{F81185C4-D1AA-4082-8F6D-992313F2791D}" srcId="{B0FAD7C6-2960-4684-AB19-75D3BC6402BB}" destId="{A1E1D1AB-DA43-4C3C-8C95-C6FECB154B6C}" srcOrd="1" destOrd="0" parTransId="{1FE0200F-7CF0-4717-81BC-3665626F955A}" sibTransId="{774D9915-F078-4626-A6BB-8A32EDD603B5}"/>
    <dgm:cxn modelId="{32957723-6C9A-4182-AA82-F0F71235F777}" srcId="{B0FAD7C6-2960-4684-AB19-75D3BC6402BB}" destId="{9E4CC421-4257-4867-9853-017870612C5D}" srcOrd="0" destOrd="0" parTransId="{4B0309A2-5DEF-4E8D-A5EA-CEEB7B7749FB}" sibTransId="{77309DBC-3074-497C-B931-FC177FD4701B}"/>
    <dgm:cxn modelId="{2998D73F-13FA-4423-9C4A-DC8BE35412F6}" type="presOf" srcId="{B0FAD7C6-2960-4684-AB19-75D3BC6402BB}" destId="{5BCE257E-4A25-4D56-93ED-7BD88CA7154C}" srcOrd="0" destOrd="0" presId="urn:microsoft.com/office/officeart/2008/layout/VerticalCurvedList"/>
    <dgm:cxn modelId="{D4398148-987D-471D-88E8-B82D67645C3C}" type="presParOf" srcId="{5BCE257E-4A25-4D56-93ED-7BD88CA7154C}" destId="{15F40B62-FF4E-4F5C-BB9F-B74A6C6D4AE8}" srcOrd="0" destOrd="0" presId="urn:microsoft.com/office/officeart/2008/layout/VerticalCurvedList"/>
    <dgm:cxn modelId="{20DA97D4-9DA1-4049-A159-1E0431048E97}" type="presParOf" srcId="{15F40B62-FF4E-4F5C-BB9F-B74A6C6D4AE8}" destId="{4F9AC9C4-5497-4289-831C-FA157C6CFDC5}" srcOrd="0" destOrd="0" presId="urn:microsoft.com/office/officeart/2008/layout/VerticalCurvedList"/>
    <dgm:cxn modelId="{A72F68D2-90B1-4955-A3DF-BCCBABE1D16A}" type="presParOf" srcId="{4F9AC9C4-5497-4289-831C-FA157C6CFDC5}" destId="{557229DD-5FEC-4D3F-864A-C3A10CC51A5F}" srcOrd="0" destOrd="0" presId="urn:microsoft.com/office/officeart/2008/layout/VerticalCurvedList"/>
    <dgm:cxn modelId="{025D0BAC-80C5-4182-9BA2-978AD7EB20DC}" type="presParOf" srcId="{4F9AC9C4-5497-4289-831C-FA157C6CFDC5}" destId="{BEDAC5FF-D502-459C-AE6A-82452F71F406}" srcOrd="1" destOrd="0" presId="urn:microsoft.com/office/officeart/2008/layout/VerticalCurvedList"/>
    <dgm:cxn modelId="{60B2BCF5-8E01-4520-84E2-BBE3C1CACA3F}" type="presParOf" srcId="{4F9AC9C4-5497-4289-831C-FA157C6CFDC5}" destId="{1A0D3E64-3C0D-42BA-8A2D-E85E23739FFE}" srcOrd="2" destOrd="0" presId="urn:microsoft.com/office/officeart/2008/layout/VerticalCurvedList"/>
    <dgm:cxn modelId="{A63C7F88-0AD6-4157-AE3E-0C653FA94FD9}" type="presParOf" srcId="{4F9AC9C4-5497-4289-831C-FA157C6CFDC5}" destId="{992CBE95-DE6E-4688-A637-31EF5F1C41BC}" srcOrd="3" destOrd="0" presId="urn:microsoft.com/office/officeart/2008/layout/VerticalCurvedList"/>
    <dgm:cxn modelId="{47F84118-33D6-48F7-AE0B-46CBE40968E6}" type="presParOf" srcId="{15F40B62-FF4E-4F5C-BB9F-B74A6C6D4AE8}" destId="{4FFED375-7E2F-43FA-8B99-2D27417DF3BC}" srcOrd="1" destOrd="0" presId="urn:microsoft.com/office/officeart/2008/layout/VerticalCurvedList"/>
    <dgm:cxn modelId="{6E1DF2BA-ED5C-4EB9-B7E7-0F376D5FF2D9}" type="presParOf" srcId="{15F40B62-FF4E-4F5C-BB9F-B74A6C6D4AE8}" destId="{E3B36A06-62E6-4559-A856-368E0E2B6ABB}" srcOrd="2" destOrd="0" presId="urn:microsoft.com/office/officeart/2008/layout/VerticalCurvedList"/>
    <dgm:cxn modelId="{9E2E6C8B-B020-4927-A08C-FBF35D6A1954}" type="presParOf" srcId="{E3B36A06-62E6-4559-A856-368E0E2B6ABB}" destId="{FA31D743-6E95-487D-BB4F-2ED811C0F18A}" srcOrd="0" destOrd="0" presId="urn:microsoft.com/office/officeart/2008/layout/VerticalCurvedList"/>
    <dgm:cxn modelId="{4D03E38F-A290-48E1-A121-D7824C30474D}" type="presParOf" srcId="{15F40B62-FF4E-4F5C-BB9F-B74A6C6D4AE8}" destId="{C26F8166-863B-4F32-91E4-878FF1763090}" srcOrd="3" destOrd="0" presId="urn:microsoft.com/office/officeart/2008/layout/VerticalCurvedList"/>
    <dgm:cxn modelId="{BC8480EF-D169-4CC8-82D9-68AD7921D22F}" type="presParOf" srcId="{15F40B62-FF4E-4F5C-BB9F-B74A6C6D4AE8}" destId="{A0EAA6D7-3FB1-4E71-9844-5BF04CBEF6AB}" srcOrd="4" destOrd="0" presId="urn:microsoft.com/office/officeart/2008/layout/VerticalCurvedList"/>
    <dgm:cxn modelId="{16DA607A-6851-411A-AB96-C4899210A4F1}" type="presParOf" srcId="{A0EAA6D7-3FB1-4E71-9844-5BF04CBEF6AB}" destId="{7B7293FD-7FD9-4E4C-86B2-FE907605ADE4}" srcOrd="0" destOrd="0" presId="urn:microsoft.com/office/officeart/2008/layout/VerticalCurvedList"/>
    <dgm:cxn modelId="{AE7AB7F9-6A22-4F50-A32A-D9B1692F9CEA}" type="presParOf" srcId="{15F40B62-FF4E-4F5C-BB9F-B74A6C6D4AE8}" destId="{DD52DC9E-BBC7-48FE-AF86-A3CF91736056}" srcOrd="5" destOrd="0" presId="urn:microsoft.com/office/officeart/2008/layout/VerticalCurvedList"/>
    <dgm:cxn modelId="{D3CB888F-8980-437D-B535-6E194866FEFA}" type="presParOf" srcId="{15F40B62-FF4E-4F5C-BB9F-B74A6C6D4AE8}" destId="{EAA3C456-6CDB-42FF-B1EC-79A2356AD6C3}" srcOrd="6" destOrd="0" presId="urn:microsoft.com/office/officeart/2008/layout/VerticalCurvedList"/>
    <dgm:cxn modelId="{15348FC1-0AFD-4724-BC20-A01CD753265A}" type="presParOf" srcId="{EAA3C456-6CDB-42FF-B1EC-79A2356AD6C3}" destId="{A49A24B3-3FEE-4B47-AEBF-9C9828E62BB3}" srcOrd="0" destOrd="0" presId="urn:microsoft.com/office/officeart/2008/layout/VerticalCurvedList"/>
    <dgm:cxn modelId="{74BF6C22-6B71-461A-B47D-C58F0B6187AE}" type="presParOf" srcId="{15F40B62-FF4E-4F5C-BB9F-B74A6C6D4AE8}" destId="{05543D57-CAB5-4040-91B8-89D11FB6B66F}" srcOrd="7" destOrd="0" presId="urn:microsoft.com/office/officeart/2008/layout/VerticalCurvedList"/>
    <dgm:cxn modelId="{A1FA00CA-4B59-44EE-AE44-8888C9744A9C}" type="presParOf" srcId="{15F40B62-FF4E-4F5C-BB9F-B74A6C6D4AE8}" destId="{42B4BC3A-D0DB-4A8E-A5C6-594E8035A1AF}" srcOrd="8" destOrd="0" presId="urn:microsoft.com/office/officeart/2008/layout/VerticalCurvedList"/>
    <dgm:cxn modelId="{3930B1FF-3586-4191-B1B4-1229456FDC77}" type="presParOf" srcId="{42B4BC3A-D0DB-4A8E-A5C6-594E8035A1AF}" destId="{C6C41EB1-8158-417A-83F7-12090CDC6FB7}" srcOrd="0" destOrd="0" presId="urn:microsoft.com/office/officeart/2008/layout/VerticalCurvedList"/>
    <dgm:cxn modelId="{46238433-D3BA-466A-8D04-45732A3C4F6A}" type="presParOf" srcId="{15F40B62-FF4E-4F5C-BB9F-B74A6C6D4AE8}" destId="{DF73265A-B3B7-4253-8C26-629E9500567F}" srcOrd="9" destOrd="0" presId="urn:microsoft.com/office/officeart/2008/layout/VerticalCurvedList"/>
    <dgm:cxn modelId="{9A3CB206-C325-49B4-B1B4-4908F6403998}" type="presParOf" srcId="{15F40B62-FF4E-4F5C-BB9F-B74A6C6D4AE8}" destId="{4EE4FF7C-30C8-41E2-BB5A-32D9DE0F79CC}" srcOrd="10" destOrd="0" presId="urn:microsoft.com/office/officeart/2008/layout/VerticalCurvedList"/>
    <dgm:cxn modelId="{740D35D6-ABD1-4C54-8E7A-8110398C9701}" type="presParOf" srcId="{4EE4FF7C-30C8-41E2-BB5A-32D9DE0F79CC}" destId="{91980F44-DC8F-4AD1-B0F6-9D6E70E5041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AD7C6-2960-4684-AB19-75D3BC6402BB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1196EF-A5DA-433A-A999-9F02C53AF05B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Evolução Física e Investimentos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2712B-7C0F-4244-A38C-71C10F824805}" type="parTrans" cxnId="{A8D0F989-5268-40AE-B943-BBF1830100AF}">
      <dgm:prSet/>
      <dgm:spPr/>
      <dgm:t>
        <a:bodyPr/>
        <a:lstStyle/>
        <a:p>
          <a:endParaRPr lang="pt-BR" b="1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CD780-8AE7-4A0E-82BE-BEEE378F81D9}" type="sibTrans" cxnId="{A8D0F989-5268-40AE-B943-BBF1830100AF}">
      <dgm:prSet/>
      <dgm:spPr/>
      <dgm:t>
        <a:bodyPr/>
        <a:lstStyle/>
        <a:p>
          <a:endParaRPr lang="pt-BR" b="1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D02BB-7B2F-4D52-92F3-C363926DBA7D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spcAft>
              <a:spcPts val="200"/>
            </a:spcAft>
          </a:pPr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Tarifas de Uso do Sistema de Transmissão (TUST)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62556-E33D-4DF9-87DB-E7229C57695A}" type="parTrans" cxnId="{82793311-68A5-4506-8643-45A32C2759D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33F97-EAA0-40B3-B14B-3A2AFB2546BF}" type="sibTrans" cxnId="{82793311-68A5-4506-8643-45A32C2759D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92C884-C4C7-497D-9F17-65066007D3F3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Considerações Finais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B76F7-78A9-4160-B618-0E81F048A384}" type="parTrans" cxnId="{D8B6A6F0-1788-4A8B-95BD-DAA041D42F85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9762E-8A6C-4C28-B2EA-60007469208A}" type="sibTrans" cxnId="{D8B6A6F0-1788-4A8B-95BD-DAA041D42F85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CC421-4257-4867-9853-017870612C5D}">
      <dgm:prSet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Planejamento da Transmissão</a:t>
          </a:r>
          <a:endParaRPr lang="pt-BR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309A2-5DEF-4E8D-A5EA-CEEB7B7749FB}" type="parTrans" cxnId="{32957723-6C9A-4182-AA82-F0F71235F77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09DBC-3074-497C-B931-FC177FD4701B}" type="sibTrans" cxnId="{32957723-6C9A-4182-AA82-F0F71235F77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1D1AB-DA43-4C3C-8C95-C6FECB154B6C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Expansão das Interligações Regionais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0200F-7CF0-4717-81BC-3665626F955A}" type="parTrans" cxnId="{F81185C4-D1AA-4082-8F6D-992313F2791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4D9915-F078-4626-A6BB-8A32EDD603B5}" type="sibTrans" cxnId="{F81185C4-D1AA-4082-8F6D-992313F2791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E257E-4A25-4D56-93ED-7BD88CA7154C}" type="pres">
      <dgm:prSet presAssocID="{B0FAD7C6-2960-4684-AB19-75D3BC6402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5F40B62-FF4E-4F5C-BB9F-B74A6C6D4AE8}" type="pres">
      <dgm:prSet presAssocID="{B0FAD7C6-2960-4684-AB19-75D3BC6402BB}" presName="Name1" presStyleCnt="0"/>
      <dgm:spPr/>
    </dgm:pt>
    <dgm:pt modelId="{4F9AC9C4-5497-4289-831C-FA157C6CFDC5}" type="pres">
      <dgm:prSet presAssocID="{B0FAD7C6-2960-4684-AB19-75D3BC6402BB}" presName="cycle" presStyleCnt="0"/>
      <dgm:spPr/>
    </dgm:pt>
    <dgm:pt modelId="{557229DD-5FEC-4D3F-864A-C3A10CC51A5F}" type="pres">
      <dgm:prSet presAssocID="{B0FAD7C6-2960-4684-AB19-75D3BC6402BB}" presName="srcNode" presStyleLbl="node1" presStyleIdx="0" presStyleCnt="5"/>
      <dgm:spPr/>
    </dgm:pt>
    <dgm:pt modelId="{BEDAC5FF-D502-459C-AE6A-82452F71F406}" type="pres">
      <dgm:prSet presAssocID="{B0FAD7C6-2960-4684-AB19-75D3BC6402BB}" presName="conn" presStyleLbl="parChTrans1D2" presStyleIdx="0" presStyleCnt="1"/>
      <dgm:spPr/>
      <dgm:t>
        <a:bodyPr/>
        <a:lstStyle/>
        <a:p>
          <a:endParaRPr lang="pt-BR"/>
        </a:p>
      </dgm:t>
    </dgm:pt>
    <dgm:pt modelId="{1A0D3E64-3C0D-42BA-8A2D-E85E23739FFE}" type="pres">
      <dgm:prSet presAssocID="{B0FAD7C6-2960-4684-AB19-75D3BC6402BB}" presName="extraNode" presStyleLbl="node1" presStyleIdx="0" presStyleCnt="5"/>
      <dgm:spPr/>
    </dgm:pt>
    <dgm:pt modelId="{992CBE95-DE6E-4688-A637-31EF5F1C41BC}" type="pres">
      <dgm:prSet presAssocID="{B0FAD7C6-2960-4684-AB19-75D3BC6402BB}" presName="dstNode" presStyleLbl="node1" presStyleIdx="0" presStyleCnt="5"/>
      <dgm:spPr/>
    </dgm:pt>
    <dgm:pt modelId="{4FFED375-7E2F-43FA-8B99-2D27417DF3BC}" type="pres">
      <dgm:prSet presAssocID="{9E4CC421-4257-4867-9853-017870612C5D}" presName="text_1" presStyleLbl="node1" presStyleIdx="0" presStyleCnt="5" custLinFactNeighborX="184" custLinFactNeighborY="-19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B36A06-62E6-4559-A856-368E0E2B6ABB}" type="pres">
      <dgm:prSet presAssocID="{9E4CC421-4257-4867-9853-017870612C5D}" presName="accent_1" presStyleCnt="0"/>
      <dgm:spPr/>
    </dgm:pt>
    <dgm:pt modelId="{FA31D743-6E95-487D-BB4F-2ED811C0F18A}" type="pres">
      <dgm:prSet presAssocID="{9E4CC421-4257-4867-9853-017870612C5D}" presName="accentRepeatNode" presStyleLbl="solidFgAcc1" presStyleIdx="0" presStyleCnt="5"/>
      <dgm:spPr>
        <a:solidFill>
          <a:schemeClr val="bg1"/>
        </a:solidFill>
        <a:ln>
          <a:solidFill>
            <a:schemeClr val="accent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endParaRPr lang="pt-BR"/>
        </a:p>
      </dgm:t>
    </dgm:pt>
    <dgm:pt modelId="{C26F8166-863B-4F32-91E4-878FF1763090}" type="pres">
      <dgm:prSet presAssocID="{A1E1D1AB-DA43-4C3C-8C95-C6FECB154B6C}" presName="text_2" presStyleLbl="node1" presStyleIdx="1" presStyleCnt="5" custLinFactNeighborX="-197" custLinFactNeighborY="-39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EAA6D7-3FB1-4E71-9844-5BF04CBEF6AB}" type="pres">
      <dgm:prSet presAssocID="{A1E1D1AB-DA43-4C3C-8C95-C6FECB154B6C}" presName="accent_2" presStyleCnt="0"/>
      <dgm:spPr/>
    </dgm:pt>
    <dgm:pt modelId="{7B7293FD-7FD9-4E4C-86B2-FE907605ADE4}" type="pres">
      <dgm:prSet presAssocID="{A1E1D1AB-DA43-4C3C-8C95-C6FECB154B6C}" presName="accentRepeatNode" presStyleLbl="solidFgAcc1" presStyleIdx="1" presStyleCnt="5"/>
      <dgm:spPr/>
    </dgm:pt>
    <dgm:pt modelId="{DD52DC9E-BBC7-48FE-AF86-A3CF91736056}" type="pres">
      <dgm:prSet presAssocID="{261196EF-A5DA-433A-A999-9F02C53AF05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A3C456-6CDB-42FF-B1EC-79A2356AD6C3}" type="pres">
      <dgm:prSet presAssocID="{261196EF-A5DA-433A-A999-9F02C53AF05B}" presName="accent_3" presStyleCnt="0"/>
      <dgm:spPr/>
    </dgm:pt>
    <dgm:pt modelId="{A49A24B3-3FEE-4B47-AEBF-9C9828E62BB3}" type="pres">
      <dgm:prSet presAssocID="{261196EF-A5DA-433A-A999-9F02C53AF05B}" presName="accentRepeatNode" presStyleLbl="solidFgAcc1" presStyleIdx="2" presStyleCnt="5"/>
      <dgm:spPr/>
    </dgm:pt>
    <dgm:pt modelId="{05543D57-CAB5-4040-91B8-89D11FB6B66F}" type="pres">
      <dgm:prSet presAssocID="{0A1D02BB-7B2F-4D52-92F3-C363926DBA7D}" presName="text_4" presStyleLbl="node1" presStyleIdx="3" presStyleCnt="5" custScaleY="1305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B4BC3A-D0DB-4A8E-A5C6-594E8035A1AF}" type="pres">
      <dgm:prSet presAssocID="{0A1D02BB-7B2F-4D52-92F3-C363926DBA7D}" presName="accent_4" presStyleCnt="0"/>
      <dgm:spPr/>
    </dgm:pt>
    <dgm:pt modelId="{C6C41EB1-8158-417A-83F7-12090CDC6FB7}" type="pres">
      <dgm:prSet presAssocID="{0A1D02BB-7B2F-4D52-92F3-C363926DBA7D}" presName="accentRepeatNode" presStyleLbl="solidFgAcc1" presStyleIdx="3" presStyleCnt="5"/>
      <dgm:spPr/>
    </dgm:pt>
    <dgm:pt modelId="{DF73265A-B3B7-4253-8C26-629E9500567F}" type="pres">
      <dgm:prSet presAssocID="{1392C884-C4C7-497D-9F17-65066007D3F3}" presName="text_5" presStyleLbl="node1" presStyleIdx="4" presStyleCnt="5" custLinFactNeighborX="4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4FF7C-30C8-41E2-BB5A-32D9DE0F79CC}" type="pres">
      <dgm:prSet presAssocID="{1392C884-C4C7-497D-9F17-65066007D3F3}" presName="accent_5" presStyleCnt="0"/>
      <dgm:spPr/>
    </dgm:pt>
    <dgm:pt modelId="{91980F44-DC8F-4AD1-B0F6-9D6E70E50413}" type="pres">
      <dgm:prSet presAssocID="{1392C884-C4C7-497D-9F17-65066007D3F3}" presName="accentRepeatNode" presStyleLbl="solidFgAcc1" presStyleIdx="4" presStyleCnt="5"/>
      <dgm:spPr/>
    </dgm:pt>
  </dgm:ptLst>
  <dgm:cxnLst>
    <dgm:cxn modelId="{B8EDD281-3DA1-4D1B-A9F3-FB60F9463D66}" type="presOf" srcId="{A1E1D1AB-DA43-4C3C-8C95-C6FECB154B6C}" destId="{C26F8166-863B-4F32-91E4-878FF1763090}" srcOrd="0" destOrd="0" presId="urn:microsoft.com/office/officeart/2008/layout/VerticalCurvedList"/>
    <dgm:cxn modelId="{82793311-68A5-4506-8643-45A32C2759D7}" srcId="{B0FAD7C6-2960-4684-AB19-75D3BC6402BB}" destId="{0A1D02BB-7B2F-4D52-92F3-C363926DBA7D}" srcOrd="3" destOrd="0" parTransId="{E4D62556-E33D-4DF9-87DB-E7229C57695A}" sibTransId="{8D033F97-EAA0-40B3-B14B-3A2AFB2546BF}"/>
    <dgm:cxn modelId="{4FC44E5F-72CD-4869-B7C7-82BEF00876A9}" type="presOf" srcId="{77309DBC-3074-497C-B931-FC177FD4701B}" destId="{BEDAC5FF-D502-459C-AE6A-82452F71F406}" srcOrd="0" destOrd="0" presId="urn:microsoft.com/office/officeart/2008/layout/VerticalCurvedList"/>
    <dgm:cxn modelId="{2DB6E9F2-DE06-4E5A-8EEF-D7A7FF529E4D}" type="presOf" srcId="{B0FAD7C6-2960-4684-AB19-75D3BC6402BB}" destId="{5BCE257E-4A25-4D56-93ED-7BD88CA7154C}" srcOrd="0" destOrd="0" presId="urn:microsoft.com/office/officeart/2008/layout/VerticalCurvedList"/>
    <dgm:cxn modelId="{76A956F0-C594-453E-A732-1E64B3E4047B}" type="presOf" srcId="{1392C884-C4C7-497D-9F17-65066007D3F3}" destId="{DF73265A-B3B7-4253-8C26-629E9500567F}" srcOrd="0" destOrd="0" presId="urn:microsoft.com/office/officeart/2008/layout/VerticalCurvedList"/>
    <dgm:cxn modelId="{8A52EABA-B4C0-453A-9322-C879B86FBD3C}" type="presOf" srcId="{261196EF-A5DA-433A-A999-9F02C53AF05B}" destId="{DD52DC9E-BBC7-48FE-AF86-A3CF91736056}" srcOrd="0" destOrd="0" presId="urn:microsoft.com/office/officeart/2008/layout/VerticalCurvedList"/>
    <dgm:cxn modelId="{74BEB0C7-B2E9-4031-B2F8-8F9E3216EB89}" type="presOf" srcId="{0A1D02BB-7B2F-4D52-92F3-C363926DBA7D}" destId="{05543D57-CAB5-4040-91B8-89D11FB6B66F}" srcOrd="0" destOrd="0" presId="urn:microsoft.com/office/officeart/2008/layout/VerticalCurvedList"/>
    <dgm:cxn modelId="{D8B6A6F0-1788-4A8B-95BD-DAA041D42F85}" srcId="{B0FAD7C6-2960-4684-AB19-75D3BC6402BB}" destId="{1392C884-C4C7-497D-9F17-65066007D3F3}" srcOrd="4" destOrd="0" parTransId="{2FFB76F7-78A9-4160-B618-0E81F048A384}" sibTransId="{4A29762E-8A6C-4C28-B2EA-60007469208A}"/>
    <dgm:cxn modelId="{9F36F2EA-CFD6-4E00-821B-AE4F80436B84}" type="presOf" srcId="{9E4CC421-4257-4867-9853-017870612C5D}" destId="{4FFED375-7E2F-43FA-8B99-2D27417DF3BC}" srcOrd="0" destOrd="0" presId="urn:microsoft.com/office/officeart/2008/layout/VerticalCurvedList"/>
    <dgm:cxn modelId="{A8D0F989-5268-40AE-B943-BBF1830100AF}" srcId="{B0FAD7C6-2960-4684-AB19-75D3BC6402BB}" destId="{261196EF-A5DA-433A-A999-9F02C53AF05B}" srcOrd="2" destOrd="0" parTransId="{9BE2712B-7C0F-4244-A38C-71C10F824805}" sibTransId="{85ACD780-8AE7-4A0E-82BE-BEEE378F81D9}"/>
    <dgm:cxn modelId="{F81185C4-D1AA-4082-8F6D-992313F2791D}" srcId="{B0FAD7C6-2960-4684-AB19-75D3BC6402BB}" destId="{A1E1D1AB-DA43-4C3C-8C95-C6FECB154B6C}" srcOrd="1" destOrd="0" parTransId="{1FE0200F-7CF0-4717-81BC-3665626F955A}" sibTransId="{774D9915-F078-4626-A6BB-8A32EDD603B5}"/>
    <dgm:cxn modelId="{32957723-6C9A-4182-AA82-F0F71235F777}" srcId="{B0FAD7C6-2960-4684-AB19-75D3BC6402BB}" destId="{9E4CC421-4257-4867-9853-017870612C5D}" srcOrd="0" destOrd="0" parTransId="{4B0309A2-5DEF-4E8D-A5EA-CEEB7B7749FB}" sibTransId="{77309DBC-3074-497C-B931-FC177FD4701B}"/>
    <dgm:cxn modelId="{EC8EB8B2-7E9A-4447-8033-EE0F98026CF9}" type="presParOf" srcId="{5BCE257E-4A25-4D56-93ED-7BD88CA7154C}" destId="{15F40B62-FF4E-4F5C-BB9F-B74A6C6D4AE8}" srcOrd="0" destOrd="0" presId="urn:microsoft.com/office/officeart/2008/layout/VerticalCurvedList"/>
    <dgm:cxn modelId="{1E48B357-7495-48FF-A941-362572187A34}" type="presParOf" srcId="{15F40B62-FF4E-4F5C-BB9F-B74A6C6D4AE8}" destId="{4F9AC9C4-5497-4289-831C-FA157C6CFDC5}" srcOrd="0" destOrd="0" presId="urn:microsoft.com/office/officeart/2008/layout/VerticalCurvedList"/>
    <dgm:cxn modelId="{B1D2EF87-191C-4A6D-A4F7-1D0651A65675}" type="presParOf" srcId="{4F9AC9C4-5497-4289-831C-FA157C6CFDC5}" destId="{557229DD-5FEC-4D3F-864A-C3A10CC51A5F}" srcOrd="0" destOrd="0" presId="urn:microsoft.com/office/officeart/2008/layout/VerticalCurvedList"/>
    <dgm:cxn modelId="{200CCF69-4039-44D2-A416-F065ABAED41D}" type="presParOf" srcId="{4F9AC9C4-5497-4289-831C-FA157C6CFDC5}" destId="{BEDAC5FF-D502-459C-AE6A-82452F71F406}" srcOrd="1" destOrd="0" presId="urn:microsoft.com/office/officeart/2008/layout/VerticalCurvedList"/>
    <dgm:cxn modelId="{5CFDE86F-DB3A-4E5F-990E-10CB84D03412}" type="presParOf" srcId="{4F9AC9C4-5497-4289-831C-FA157C6CFDC5}" destId="{1A0D3E64-3C0D-42BA-8A2D-E85E23739FFE}" srcOrd="2" destOrd="0" presId="urn:microsoft.com/office/officeart/2008/layout/VerticalCurvedList"/>
    <dgm:cxn modelId="{55100EB2-3EC6-49C9-816B-8CB877A37207}" type="presParOf" srcId="{4F9AC9C4-5497-4289-831C-FA157C6CFDC5}" destId="{992CBE95-DE6E-4688-A637-31EF5F1C41BC}" srcOrd="3" destOrd="0" presId="urn:microsoft.com/office/officeart/2008/layout/VerticalCurvedList"/>
    <dgm:cxn modelId="{276A0803-FE72-49DE-8B02-BBA3E52A1C33}" type="presParOf" srcId="{15F40B62-FF4E-4F5C-BB9F-B74A6C6D4AE8}" destId="{4FFED375-7E2F-43FA-8B99-2D27417DF3BC}" srcOrd="1" destOrd="0" presId="urn:microsoft.com/office/officeart/2008/layout/VerticalCurvedList"/>
    <dgm:cxn modelId="{F0320C05-2A16-4A70-A291-7E032E46FC43}" type="presParOf" srcId="{15F40B62-FF4E-4F5C-BB9F-B74A6C6D4AE8}" destId="{E3B36A06-62E6-4559-A856-368E0E2B6ABB}" srcOrd="2" destOrd="0" presId="urn:microsoft.com/office/officeart/2008/layout/VerticalCurvedList"/>
    <dgm:cxn modelId="{6D5061E7-9583-4468-BCA3-BE3899804AC1}" type="presParOf" srcId="{E3B36A06-62E6-4559-A856-368E0E2B6ABB}" destId="{FA31D743-6E95-487D-BB4F-2ED811C0F18A}" srcOrd="0" destOrd="0" presId="urn:microsoft.com/office/officeart/2008/layout/VerticalCurvedList"/>
    <dgm:cxn modelId="{9A9EA92E-F56D-42A4-912A-26DA5C22EFF3}" type="presParOf" srcId="{15F40B62-FF4E-4F5C-BB9F-B74A6C6D4AE8}" destId="{C26F8166-863B-4F32-91E4-878FF1763090}" srcOrd="3" destOrd="0" presId="urn:microsoft.com/office/officeart/2008/layout/VerticalCurvedList"/>
    <dgm:cxn modelId="{19717E9E-3C48-489B-87B7-8D34C8182C6D}" type="presParOf" srcId="{15F40B62-FF4E-4F5C-BB9F-B74A6C6D4AE8}" destId="{A0EAA6D7-3FB1-4E71-9844-5BF04CBEF6AB}" srcOrd="4" destOrd="0" presId="urn:microsoft.com/office/officeart/2008/layout/VerticalCurvedList"/>
    <dgm:cxn modelId="{B96CF97A-6899-4C6E-A276-D8B3ED811A60}" type="presParOf" srcId="{A0EAA6D7-3FB1-4E71-9844-5BF04CBEF6AB}" destId="{7B7293FD-7FD9-4E4C-86B2-FE907605ADE4}" srcOrd="0" destOrd="0" presId="urn:microsoft.com/office/officeart/2008/layout/VerticalCurvedList"/>
    <dgm:cxn modelId="{0BFFED50-B97F-473C-BCAA-F9C99E9343CE}" type="presParOf" srcId="{15F40B62-FF4E-4F5C-BB9F-B74A6C6D4AE8}" destId="{DD52DC9E-BBC7-48FE-AF86-A3CF91736056}" srcOrd="5" destOrd="0" presId="urn:microsoft.com/office/officeart/2008/layout/VerticalCurvedList"/>
    <dgm:cxn modelId="{C3A8B22C-C3E6-4730-A7D3-E46CA1C1C909}" type="presParOf" srcId="{15F40B62-FF4E-4F5C-BB9F-B74A6C6D4AE8}" destId="{EAA3C456-6CDB-42FF-B1EC-79A2356AD6C3}" srcOrd="6" destOrd="0" presId="urn:microsoft.com/office/officeart/2008/layout/VerticalCurvedList"/>
    <dgm:cxn modelId="{DA1B950C-87DA-482B-BD35-8D12AD301AF6}" type="presParOf" srcId="{EAA3C456-6CDB-42FF-B1EC-79A2356AD6C3}" destId="{A49A24B3-3FEE-4B47-AEBF-9C9828E62BB3}" srcOrd="0" destOrd="0" presId="urn:microsoft.com/office/officeart/2008/layout/VerticalCurvedList"/>
    <dgm:cxn modelId="{0227DC1F-90C2-45F8-92CD-C4472259FFBF}" type="presParOf" srcId="{15F40B62-FF4E-4F5C-BB9F-B74A6C6D4AE8}" destId="{05543D57-CAB5-4040-91B8-89D11FB6B66F}" srcOrd="7" destOrd="0" presId="urn:microsoft.com/office/officeart/2008/layout/VerticalCurvedList"/>
    <dgm:cxn modelId="{4F9205FE-4AC8-42D7-85BC-F18C5AF3D5B6}" type="presParOf" srcId="{15F40B62-FF4E-4F5C-BB9F-B74A6C6D4AE8}" destId="{42B4BC3A-D0DB-4A8E-A5C6-594E8035A1AF}" srcOrd="8" destOrd="0" presId="urn:microsoft.com/office/officeart/2008/layout/VerticalCurvedList"/>
    <dgm:cxn modelId="{F8F684A5-9FD2-4B02-9166-ACAE579D7B0C}" type="presParOf" srcId="{42B4BC3A-D0DB-4A8E-A5C6-594E8035A1AF}" destId="{C6C41EB1-8158-417A-83F7-12090CDC6FB7}" srcOrd="0" destOrd="0" presId="urn:microsoft.com/office/officeart/2008/layout/VerticalCurvedList"/>
    <dgm:cxn modelId="{83D9D510-D60B-4BC3-8E4D-4211DB718810}" type="presParOf" srcId="{15F40B62-FF4E-4F5C-BB9F-B74A6C6D4AE8}" destId="{DF73265A-B3B7-4253-8C26-629E9500567F}" srcOrd="9" destOrd="0" presId="urn:microsoft.com/office/officeart/2008/layout/VerticalCurvedList"/>
    <dgm:cxn modelId="{AB66C7C3-9081-4A07-A1AE-DC94BFF08390}" type="presParOf" srcId="{15F40B62-FF4E-4F5C-BB9F-B74A6C6D4AE8}" destId="{4EE4FF7C-30C8-41E2-BB5A-32D9DE0F79CC}" srcOrd="10" destOrd="0" presId="urn:microsoft.com/office/officeart/2008/layout/VerticalCurvedList"/>
    <dgm:cxn modelId="{84876F7E-7D61-479D-A8B8-5278D8D4DAC4}" type="presParOf" srcId="{4EE4FF7C-30C8-41E2-BB5A-32D9DE0F79CC}" destId="{91980F44-DC8F-4AD1-B0F6-9D6E70E5041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D59C73-B057-452E-A1FC-5F112EB09AA9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C3834F-E4F0-4AD7-8FAB-C6C3C268702A}">
      <dgm:prSet custT="1"/>
      <dgm:spPr/>
      <dgm:t>
        <a:bodyPr/>
        <a:lstStyle/>
        <a:p>
          <a:pPr algn="l"/>
          <a:r>
            <a:rPr lang="pt-BR" sz="1750" b="1" dirty="0" smtClean="0"/>
            <a:t>Dados de carga por barramento fornecido pelas distribuidoras (leve, média e pesada)</a:t>
          </a:r>
        </a:p>
      </dgm:t>
    </dgm:pt>
    <dgm:pt modelId="{CAACED8D-B814-4EA3-9589-F93D62F0AAD1}" type="parTrans" cxnId="{BB5F4DC8-C88C-46A9-822C-D0A56F82F92B}">
      <dgm:prSet/>
      <dgm:spPr/>
      <dgm:t>
        <a:bodyPr/>
        <a:lstStyle/>
        <a:p>
          <a:endParaRPr lang="pt-BR" sz="1750"/>
        </a:p>
      </dgm:t>
    </dgm:pt>
    <dgm:pt modelId="{B2C0B67D-CA6C-4274-AE1B-938C8220A0A1}" type="sibTrans" cxnId="{BB5F4DC8-C88C-46A9-822C-D0A56F82F92B}">
      <dgm:prSet/>
      <dgm:spPr/>
      <dgm:t>
        <a:bodyPr/>
        <a:lstStyle/>
        <a:p>
          <a:endParaRPr lang="pt-BR" sz="1750"/>
        </a:p>
      </dgm:t>
    </dgm:pt>
    <dgm:pt modelId="{6B0A3FF3-2BBE-4B1E-8BF6-45264CAD392C}">
      <dgm:prSet phldrT="[Texto]" custT="1"/>
      <dgm:spPr/>
      <dgm:t>
        <a:bodyPr/>
        <a:lstStyle/>
        <a:p>
          <a:pPr algn="l"/>
          <a:r>
            <a:rPr lang="pt-BR" sz="1750" b="1" dirty="0" smtClean="0"/>
            <a:t>Atualização dos dados de geração com base no PDE corrente e resultados dos leilões de energia</a:t>
          </a:r>
          <a:endParaRPr lang="pt-BR" sz="1750" b="1" dirty="0"/>
        </a:p>
      </dgm:t>
    </dgm:pt>
    <dgm:pt modelId="{52FD3520-96C8-46B9-8072-E19E5CEE25F5}" type="parTrans" cxnId="{D0AFEC13-822A-473D-9DA9-9C4045657594}">
      <dgm:prSet/>
      <dgm:spPr/>
      <dgm:t>
        <a:bodyPr/>
        <a:lstStyle/>
        <a:p>
          <a:endParaRPr lang="pt-BR" sz="1750"/>
        </a:p>
      </dgm:t>
    </dgm:pt>
    <dgm:pt modelId="{F58EA9CD-271C-4FA0-8D5F-A15F67ADD685}" type="sibTrans" cxnId="{D0AFEC13-822A-473D-9DA9-9C4045657594}">
      <dgm:prSet/>
      <dgm:spPr/>
      <dgm:t>
        <a:bodyPr/>
        <a:lstStyle/>
        <a:p>
          <a:endParaRPr lang="pt-BR" sz="1750"/>
        </a:p>
      </dgm:t>
    </dgm:pt>
    <dgm:pt modelId="{EEDF1D15-AF6B-45A2-8D12-030306D91972}">
      <dgm:prSet phldrT="[Texto]" custT="1"/>
      <dgm:spPr/>
      <dgm:t>
        <a:bodyPr/>
        <a:lstStyle/>
        <a:p>
          <a:pPr algn="l"/>
          <a:r>
            <a:rPr lang="pt-BR" sz="1750" b="1" smtClean="0"/>
            <a:t>Disponibilização de casos prospectivos (horizonte PDE + 2 anos)</a:t>
          </a:r>
          <a:endParaRPr lang="pt-BR" sz="1750" b="1" dirty="0"/>
        </a:p>
      </dgm:t>
    </dgm:pt>
    <dgm:pt modelId="{7672B0F3-3E3C-4CC4-80AD-4EFAFF98AB0B}" type="parTrans" cxnId="{69D2042F-00DD-41B2-8274-0FEC67F9C8E7}">
      <dgm:prSet/>
      <dgm:spPr/>
      <dgm:t>
        <a:bodyPr/>
        <a:lstStyle/>
        <a:p>
          <a:endParaRPr lang="pt-BR" sz="1750"/>
        </a:p>
      </dgm:t>
    </dgm:pt>
    <dgm:pt modelId="{208955EA-A34A-4EE8-84E6-7B60DF7C2C3C}" type="sibTrans" cxnId="{69D2042F-00DD-41B2-8274-0FEC67F9C8E7}">
      <dgm:prSet/>
      <dgm:spPr/>
      <dgm:t>
        <a:bodyPr/>
        <a:lstStyle/>
        <a:p>
          <a:endParaRPr lang="pt-BR" sz="1750"/>
        </a:p>
      </dgm:t>
    </dgm:pt>
    <dgm:pt modelId="{5927443D-8106-480A-92C0-B9A361C8FE1D}">
      <dgm:prSet phldrT="[Texto]" custT="1"/>
      <dgm:spPr/>
      <dgm:t>
        <a:bodyPr/>
        <a:lstStyle/>
        <a:p>
          <a:pPr algn="l"/>
          <a:r>
            <a:rPr lang="pt-BR" sz="1750" b="1" smtClean="0"/>
            <a:t>Total de 60 casos, considerando os diferentes cenários e patamares de carga</a:t>
          </a:r>
          <a:endParaRPr lang="pt-BR" sz="1750" b="1" dirty="0"/>
        </a:p>
      </dgm:t>
    </dgm:pt>
    <dgm:pt modelId="{722C3898-10ED-4D56-B186-0F785169126B}" type="parTrans" cxnId="{DA14D3CB-6708-4DEB-BB5D-8894A23347A0}">
      <dgm:prSet/>
      <dgm:spPr/>
      <dgm:t>
        <a:bodyPr/>
        <a:lstStyle/>
        <a:p>
          <a:endParaRPr lang="pt-BR" sz="1750"/>
        </a:p>
      </dgm:t>
    </dgm:pt>
    <dgm:pt modelId="{69F89CF0-B2B4-4409-B6E6-3EDACFD27EBC}" type="sibTrans" cxnId="{DA14D3CB-6708-4DEB-BB5D-8894A23347A0}">
      <dgm:prSet/>
      <dgm:spPr/>
      <dgm:t>
        <a:bodyPr/>
        <a:lstStyle/>
        <a:p>
          <a:endParaRPr lang="pt-BR" sz="1750"/>
        </a:p>
      </dgm:t>
    </dgm:pt>
    <dgm:pt modelId="{4A7CE326-D119-4CEB-AB2D-5C780CA00C7B}">
      <dgm:prSet custT="1"/>
      <dgm:spPr/>
      <dgm:t>
        <a:bodyPr/>
        <a:lstStyle/>
        <a:p>
          <a:pPr algn="l"/>
          <a:r>
            <a:rPr lang="pt-BR" sz="1750" b="1" smtClean="0"/>
            <a:t>Intenso processo de validação de dados e de ajustes</a:t>
          </a:r>
          <a:endParaRPr lang="pt-BR" sz="1750" b="1" dirty="0"/>
        </a:p>
      </dgm:t>
    </dgm:pt>
    <dgm:pt modelId="{78EAA963-7D50-42F4-8609-095581548967}" type="parTrans" cxnId="{30CC540D-42E6-4C9B-A029-82072EA13B5F}">
      <dgm:prSet/>
      <dgm:spPr/>
      <dgm:t>
        <a:bodyPr/>
        <a:lstStyle/>
        <a:p>
          <a:endParaRPr lang="pt-BR" sz="1750"/>
        </a:p>
      </dgm:t>
    </dgm:pt>
    <dgm:pt modelId="{F8293FD1-C6B6-4014-8CC4-5AF90840E848}" type="sibTrans" cxnId="{30CC540D-42E6-4C9B-A029-82072EA13B5F}">
      <dgm:prSet/>
      <dgm:spPr/>
      <dgm:t>
        <a:bodyPr/>
        <a:lstStyle/>
        <a:p>
          <a:endParaRPr lang="pt-BR" sz="1750"/>
        </a:p>
      </dgm:t>
    </dgm:pt>
    <dgm:pt modelId="{58D9065D-C755-4BBB-8EAF-792D7109E9AD}">
      <dgm:prSet phldrT="[Texto]" custT="1"/>
      <dgm:spPr/>
      <dgm:t>
        <a:bodyPr/>
        <a:lstStyle/>
        <a:p>
          <a:pPr algn="l"/>
          <a:r>
            <a:rPr lang="pt-BR" sz="1750" b="1" dirty="0" smtClean="0"/>
            <a:t>Representação completa do SIN ( aproximadamente 10.000 barras, 15.000 circuitos e 5.500 transformadores)</a:t>
          </a:r>
          <a:endParaRPr lang="pt-BR" sz="1750" b="1" dirty="0"/>
        </a:p>
      </dgm:t>
    </dgm:pt>
    <dgm:pt modelId="{82CE8B13-3513-433A-96A1-02C4BD8BC462}" type="sibTrans" cxnId="{14DCE723-2A56-46A1-8616-E8ADB98C46C4}">
      <dgm:prSet/>
      <dgm:spPr/>
      <dgm:t>
        <a:bodyPr/>
        <a:lstStyle/>
        <a:p>
          <a:endParaRPr lang="pt-BR" sz="1750" b="1"/>
        </a:p>
      </dgm:t>
    </dgm:pt>
    <dgm:pt modelId="{D28920F1-D67E-4A0F-BC42-901A264D4560}" type="parTrans" cxnId="{14DCE723-2A56-46A1-8616-E8ADB98C46C4}">
      <dgm:prSet/>
      <dgm:spPr/>
      <dgm:t>
        <a:bodyPr/>
        <a:lstStyle/>
        <a:p>
          <a:endParaRPr lang="pt-BR" sz="1750" b="1"/>
        </a:p>
      </dgm:t>
    </dgm:pt>
    <dgm:pt modelId="{C037602E-4302-46E0-80E6-62E7F69AEF25}" type="pres">
      <dgm:prSet presAssocID="{7AD59C73-B057-452E-A1FC-5F112EB09AA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C76AFF4-3539-488D-A529-3BD9A863222E}" type="pres">
      <dgm:prSet presAssocID="{58D9065D-C755-4BBB-8EAF-792D7109E9AD}" presName="composite" presStyleCnt="0"/>
      <dgm:spPr/>
      <dgm:t>
        <a:bodyPr/>
        <a:lstStyle/>
        <a:p>
          <a:endParaRPr lang="pt-BR"/>
        </a:p>
      </dgm:t>
    </dgm:pt>
    <dgm:pt modelId="{482E9354-7D2D-4906-B4B1-901043107988}" type="pres">
      <dgm:prSet presAssocID="{58D9065D-C755-4BBB-8EAF-792D7109E9AD}" presName="imgShp" presStyleLbl="fgImgPlace1" presStyleIdx="0" presStyleCnt="6"/>
      <dgm:spPr/>
      <dgm:t>
        <a:bodyPr/>
        <a:lstStyle/>
        <a:p>
          <a:endParaRPr lang="pt-BR"/>
        </a:p>
      </dgm:t>
    </dgm:pt>
    <dgm:pt modelId="{5090C955-9C19-4213-8579-5FE73E5CC132}" type="pres">
      <dgm:prSet presAssocID="{58D9065D-C755-4BBB-8EAF-792D7109E9A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499357-5B95-469D-A56C-F7B00BB9DB29}" type="pres">
      <dgm:prSet presAssocID="{82CE8B13-3513-433A-96A1-02C4BD8BC462}" presName="spacing" presStyleCnt="0"/>
      <dgm:spPr/>
      <dgm:t>
        <a:bodyPr/>
        <a:lstStyle/>
        <a:p>
          <a:endParaRPr lang="pt-BR"/>
        </a:p>
      </dgm:t>
    </dgm:pt>
    <dgm:pt modelId="{BF9CE7F0-EA8D-4624-B4DE-319AFD03BE65}" type="pres">
      <dgm:prSet presAssocID="{71C3834F-E4F0-4AD7-8FAB-C6C3C268702A}" presName="composite" presStyleCnt="0"/>
      <dgm:spPr/>
      <dgm:t>
        <a:bodyPr/>
        <a:lstStyle/>
        <a:p>
          <a:endParaRPr lang="pt-BR"/>
        </a:p>
      </dgm:t>
    </dgm:pt>
    <dgm:pt modelId="{8BBF01FD-E820-4656-81E1-0CB80989D769}" type="pres">
      <dgm:prSet presAssocID="{71C3834F-E4F0-4AD7-8FAB-C6C3C268702A}" presName="imgShp" presStyleLbl="fgImgPlace1" presStyleIdx="1" presStyleCnt="6"/>
      <dgm:spPr/>
      <dgm:t>
        <a:bodyPr/>
        <a:lstStyle/>
        <a:p>
          <a:endParaRPr lang="pt-BR"/>
        </a:p>
      </dgm:t>
    </dgm:pt>
    <dgm:pt modelId="{C275C433-1B99-4D77-9581-C74618040D45}" type="pres">
      <dgm:prSet presAssocID="{71C3834F-E4F0-4AD7-8FAB-C6C3C268702A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4193F0-2C84-47C0-A5B0-098AF1752CE6}" type="pres">
      <dgm:prSet presAssocID="{B2C0B67D-CA6C-4274-AE1B-938C8220A0A1}" presName="spacing" presStyleCnt="0"/>
      <dgm:spPr/>
      <dgm:t>
        <a:bodyPr/>
        <a:lstStyle/>
        <a:p>
          <a:endParaRPr lang="pt-BR"/>
        </a:p>
      </dgm:t>
    </dgm:pt>
    <dgm:pt modelId="{02715865-BBB7-4247-89CF-4F6E86C3F8FC}" type="pres">
      <dgm:prSet presAssocID="{6B0A3FF3-2BBE-4B1E-8BF6-45264CAD392C}" presName="composite" presStyleCnt="0"/>
      <dgm:spPr/>
      <dgm:t>
        <a:bodyPr/>
        <a:lstStyle/>
        <a:p>
          <a:endParaRPr lang="pt-BR"/>
        </a:p>
      </dgm:t>
    </dgm:pt>
    <dgm:pt modelId="{6AF063E2-7049-4C9D-95AD-1E48974C5769}" type="pres">
      <dgm:prSet presAssocID="{6B0A3FF3-2BBE-4B1E-8BF6-45264CAD392C}" presName="imgShp" presStyleLbl="fgImgPlace1" presStyleIdx="2" presStyleCnt="6"/>
      <dgm:spPr/>
      <dgm:t>
        <a:bodyPr/>
        <a:lstStyle/>
        <a:p>
          <a:endParaRPr lang="pt-BR"/>
        </a:p>
      </dgm:t>
    </dgm:pt>
    <dgm:pt modelId="{0DDDF2B4-C979-4E1A-A917-96B9995A6A95}" type="pres">
      <dgm:prSet presAssocID="{6B0A3FF3-2BBE-4B1E-8BF6-45264CAD392C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D7E18D-B8AE-405E-BF2E-9FEE1C1B6BFB}" type="pres">
      <dgm:prSet presAssocID="{F58EA9CD-271C-4FA0-8D5F-A15F67ADD685}" presName="spacing" presStyleCnt="0"/>
      <dgm:spPr/>
      <dgm:t>
        <a:bodyPr/>
        <a:lstStyle/>
        <a:p>
          <a:endParaRPr lang="pt-BR"/>
        </a:p>
      </dgm:t>
    </dgm:pt>
    <dgm:pt modelId="{B1601DBC-EC74-47C7-8597-22A15AE4673A}" type="pres">
      <dgm:prSet presAssocID="{EEDF1D15-AF6B-45A2-8D12-030306D91972}" presName="composite" presStyleCnt="0"/>
      <dgm:spPr/>
      <dgm:t>
        <a:bodyPr/>
        <a:lstStyle/>
        <a:p>
          <a:endParaRPr lang="pt-BR"/>
        </a:p>
      </dgm:t>
    </dgm:pt>
    <dgm:pt modelId="{13F660DE-5D37-44B5-864A-E1DAFB8345AE}" type="pres">
      <dgm:prSet presAssocID="{EEDF1D15-AF6B-45A2-8D12-030306D91972}" presName="imgShp" presStyleLbl="fgImgPlace1" presStyleIdx="3" presStyleCnt="6"/>
      <dgm:spPr/>
      <dgm:t>
        <a:bodyPr/>
        <a:lstStyle/>
        <a:p>
          <a:endParaRPr lang="pt-BR"/>
        </a:p>
      </dgm:t>
    </dgm:pt>
    <dgm:pt modelId="{D62EF34E-B4F3-4004-BDB9-701161C00D7F}" type="pres">
      <dgm:prSet presAssocID="{EEDF1D15-AF6B-45A2-8D12-030306D9197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EBCB7-DD04-4694-8180-EBF93E2AF7B5}" type="pres">
      <dgm:prSet presAssocID="{208955EA-A34A-4EE8-84E6-7B60DF7C2C3C}" presName="spacing" presStyleCnt="0"/>
      <dgm:spPr/>
      <dgm:t>
        <a:bodyPr/>
        <a:lstStyle/>
        <a:p>
          <a:endParaRPr lang="pt-BR"/>
        </a:p>
      </dgm:t>
    </dgm:pt>
    <dgm:pt modelId="{9E2D8B96-A766-4C06-8F49-71259DD438D7}" type="pres">
      <dgm:prSet presAssocID="{5927443D-8106-480A-92C0-B9A361C8FE1D}" presName="composite" presStyleCnt="0"/>
      <dgm:spPr/>
      <dgm:t>
        <a:bodyPr/>
        <a:lstStyle/>
        <a:p>
          <a:endParaRPr lang="pt-BR"/>
        </a:p>
      </dgm:t>
    </dgm:pt>
    <dgm:pt modelId="{F4740143-177E-4F9D-B361-CA469F3D84FF}" type="pres">
      <dgm:prSet presAssocID="{5927443D-8106-480A-92C0-B9A361C8FE1D}" presName="imgShp" presStyleLbl="fgImgPlace1" presStyleIdx="4" presStyleCnt="6"/>
      <dgm:spPr/>
      <dgm:t>
        <a:bodyPr/>
        <a:lstStyle/>
        <a:p>
          <a:endParaRPr lang="pt-BR"/>
        </a:p>
      </dgm:t>
    </dgm:pt>
    <dgm:pt modelId="{294E081E-D6A3-44AE-B34D-E1DB25BB1D5B}" type="pres">
      <dgm:prSet presAssocID="{5927443D-8106-480A-92C0-B9A361C8FE1D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08F189-14AD-47CD-BBE5-95E43AC3082C}" type="pres">
      <dgm:prSet presAssocID="{69F89CF0-B2B4-4409-B6E6-3EDACFD27EBC}" presName="spacing" presStyleCnt="0"/>
      <dgm:spPr/>
      <dgm:t>
        <a:bodyPr/>
        <a:lstStyle/>
        <a:p>
          <a:endParaRPr lang="pt-BR"/>
        </a:p>
      </dgm:t>
    </dgm:pt>
    <dgm:pt modelId="{FC18732A-09CC-44BB-9FE2-5E027D04751B}" type="pres">
      <dgm:prSet presAssocID="{4A7CE326-D119-4CEB-AB2D-5C780CA00C7B}" presName="composite" presStyleCnt="0"/>
      <dgm:spPr/>
      <dgm:t>
        <a:bodyPr/>
        <a:lstStyle/>
        <a:p>
          <a:endParaRPr lang="pt-BR"/>
        </a:p>
      </dgm:t>
    </dgm:pt>
    <dgm:pt modelId="{9FF8BC67-69A6-43B6-8157-7EDE5CA416CC}" type="pres">
      <dgm:prSet presAssocID="{4A7CE326-D119-4CEB-AB2D-5C780CA00C7B}" presName="imgShp" presStyleLbl="fgImgPlace1" presStyleIdx="5" presStyleCnt="6"/>
      <dgm:spPr/>
      <dgm:t>
        <a:bodyPr/>
        <a:lstStyle/>
        <a:p>
          <a:endParaRPr lang="pt-BR"/>
        </a:p>
      </dgm:t>
    </dgm:pt>
    <dgm:pt modelId="{2210208B-5AC7-48D1-8E84-2185E162B85E}" type="pres">
      <dgm:prSet presAssocID="{4A7CE326-D119-4CEB-AB2D-5C780CA00C7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AFEC13-822A-473D-9DA9-9C4045657594}" srcId="{7AD59C73-B057-452E-A1FC-5F112EB09AA9}" destId="{6B0A3FF3-2BBE-4B1E-8BF6-45264CAD392C}" srcOrd="2" destOrd="0" parTransId="{52FD3520-96C8-46B9-8072-E19E5CEE25F5}" sibTransId="{F58EA9CD-271C-4FA0-8D5F-A15F67ADD685}"/>
    <dgm:cxn modelId="{BB5F4DC8-C88C-46A9-822C-D0A56F82F92B}" srcId="{7AD59C73-B057-452E-A1FC-5F112EB09AA9}" destId="{71C3834F-E4F0-4AD7-8FAB-C6C3C268702A}" srcOrd="1" destOrd="0" parTransId="{CAACED8D-B814-4EA3-9589-F93D62F0AAD1}" sibTransId="{B2C0B67D-CA6C-4274-AE1B-938C8220A0A1}"/>
    <dgm:cxn modelId="{DA14D3CB-6708-4DEB-BB5D-8894A23347A0}" srcId="{7AD59C73-B057-452E-A1FC-5F112EB09AA9}" destId="{5927443D-8106-480A-92C0-B9A361C8FE1D}" srcOrd="4" destOrd="0" parTransId="{722C3898-10ED-4D56-B186-0F785169126B}" sibTransId="{69F89CF0-B2B4-4409-B6E6-3EDACFD27EBC}"/>
    <dgm:cxn modelId="{19D77E22-9561-45F4-81BE-C2128B03E6E0}" type="presOf" srcId="{4A7CE326-D119-4CEB-AB2D-5C780CA00C7B}" destId="{2210208B-5AC7-48D1-8E84-2185E162B85E}" srcOrd="0" destOrd="0" presId="urn:microsoft.com/office/officeart/2005/8/layout/vList3"/>
    <dgm:cxn modelId="{272B0ADC-3627-4769-B3E0-B91ECA805132}" type="presOf" srcId="{71C3834F-E4F0-4AD7-8FAB-C6C3C268702A}" destId="{C275C433-1B99-4D77-9581-C74618040D45}" srcOrd="0" destOrd="0" presId="urn:microsoft.com/office/officeart/2005/8/layout/vList3"/>
    <dgm:cxn modelId="{30CC540D-42E6-4C9B-A029-82072EA13B5F}" srcId="{7AD59C73-B057-452E-A1FC-5F112EB09AA9}" destId="{4A7CE326-D119-4CEB-AB2D-5C780CA00C7B}" srcOrd="5" destOrd="0" parTransId="{78EAA963-7D50-42F4-8609-095581548967}" sibTransId="{F8293FD1-C6B6-4014-8CC4-5AF90840E848}"/>
    <dgm:cxn modelId="{AB75765A-F8CE-4FCD-91BB-655EB758296C}" type="presOf" srcId="{EEDF1D15-AF6B-45A2-8D12-030306D91972}" destId="{D62EF34E-B4F3-4004-BDB9-701161C00D7F}" srcOrd="0" destOrd="0" presId="urn:microsoft.com/office/officeart/2005/8/layout/vList3"/>
    <dgm:cxn modelId="{5B9E57AA-1312-454C-A527-B75F50CDEDC7}" type="presOf" srcId="{6B0A3FF3-2BBE-4B1E-8BF6-45264CAD392C}" destId="{0DDDF2B4-C979-4E1A-A917-96B9995A6A95}" srcOrd="0" destOrd="0" presId="urn:microsoft.com/office/officeart/2005/8/layout/vList3"/>
    <dgm:cxn modelId="{6C9A58C6-6C1A-4587-9B8B-8086A4C6C530}" type="presOf" srcId="{58D9065D-C755-4BBB-8EAF-792D7109E9AD}" destId="{5090C955-9C19-4213-8579-5FE73E5CC132}" srcOrd="0" destOrd="0" presId="urn:microsoft.com/office/officeart/2005/8/layout/vList3"/>
    <dgm:cxn modelId="{F88436B1-025B-4D27-A469-9F99C97A3DB4}" type="presOf" srcId="{7AD59C73-B057-452E-A1FC-5F112EB09AA9}" destId="{C037602E-4302-46E0-80E6-62E7F69AEF25}" srcOrd="0" destOrd="0" presId="urn:microsoft.com/office/officeart/2005/8/layout/vList3"/>
    <dgm:cxn modelId="{C32D827F-398F-4DDC-91A4-8B05C02C9E7A}" type="presOf" srcId="{5927443D-8106-480A-92C0-B9A361C8FE1D}" destId="{294E081E-D6A3-44AE-B34D-E1DB25BB1D5B}" srcOrd="0" destOrd="0" presId="urn:microsoft.com/office/officeart/2005/8/layout/vList3"/>
    <dgm:cxn modelId="{14DCE723-2A56-46A1-8616-E8ADB98C46C4}" srcId="{7AD59C73-B057-452E-A1FC-5F112EB09AA9}" destId="{58D9065D-C755-4BBB-8EAF-792D7109E9AD}" srcOrd="0" destOrd="0" parTransId="{D28920F1-D67E-4A0F-BC42-901A264D4560}" sibTransId="{82CE8B13-3513-433A-96A1-02C4BD8BC462}"/>
    <dgm:cxn modelId="{69D2042F-00DD-41B2-8274-0FEC67F9C8E7}" srcId="{7AD59C73-B057-452E-A1FC-5F112EB09AA9}" destId="{EEDF1D15-AF6B-45A2-8D12-030306D91972}" srcOrd="3" destOrd="0" parTransId="{7672B0F3-3E3C-4CC4-80AD-4EFAFF98AB0B}" sibTransId="{208955EA-A34A-4EE8-84E6-7B60DF7C2C3C}"/>
    <dgm:cxn modelId="{0AE0D37B-EA78-467D-B660-EEA15F6EF84A}" type="presParOf" srcId="{C037602E-4302-46E0-80E6-62E7F69AEF25}" destId="{4C76AFF4-3539-488D-A529-3BD9A863222E}" srcOrd="0" destOrd="0" presId="urn:microsoft.com/office/officeart/2005/8/layout/vList3"/>
    <dgm:cxn modelId="{55B8F830-A201-47D0-B767-8E5B83389564}" type="presParOf" srcId="{4C76AFF4-3539-488D-A529-3BD9A863222E}" destId="{482E9354-7D2D-4906-B4B1-901043107988}" srcOrd="0" destOrd="0" presId="urn:microsoft.com/office/officeart/2005/8/layout/vList3"/>
    <dgm:cxn modelId="{8FB6318A-EC3C-40B3-A112-2F1C0002F9CB}" type="presParOf" srcId="{4C76AFF4-3539-488D-A529-3BD9A863222E}" destId="{5090C955-9C19-4213-8579-5FE73E5CC132}" srcOrd="1" destOrd="0" presId="urn:microsoft.com/office/officeart/2005/8/layout/vList3"/>
    <dgm:cxn modelId="{1A0D08FB-6FB9-4BA3-8B5F-362DC7861083}" type="presParOf" srcId="{C037602E-4302-46E0-80E6-62E7F69AEF25}" destId="{3F499357-5B95-469D-A56C-F7B00BB9DB29}" srcOrd="1" destOrd="0" presId="urn:microsoft.com/office/officeart/2005/8/layout/vList3"/>
    <dgm:cxn modelId="{C85992EB-9AAA-42F5-BCE5-CFC70F0E9D2D}" type="presParOf" srcId="{C037602E-4302-46E0-80E6-62E7F69AEF25}" destId="{BF9CE7F0-EA8D-4624-B4DE-319AFD03BE65}" srcOrd="2" destOrd="0" presId="urn:microsoft.com/office/officeart/2005/8/layout/vList3"/>
    <dgm:cxn modelId="{164E3007-DF4D-47F4-B2C9-3DB3874CE95C}" type="presParOf" srcId="{BF9CE7F0-EA8D-4624-B4DE-319AFD03BE65}" destId="{8BBF01FD-E820-4656-81E1-0CB80989D769}" srcOrd="0" destOrd="0" presId="urn:microsoft.com/office/officeart/2005/8/layout/vList3"/>
    <dgm:cxn modelId="{2A894504-22B4-4D27-9303-580F58881D6B}" type="presParOf" srcId="{BF9CE7F0-EA8D-4624-B4DE-319AFD03BE65}" destId="{C275C433-1B99-4D77-9581-C74618040D45}" srcOrd="1" destOrd="0" presId="urn:microsoft.com/office/officeart/2005/8/layout/vList3"/>
    <dgm:cxn modelId="{F68808DD-6E5F-4585-89D7-6CDB7587714B}" type="presParOf" srcId="{C037602E-4302-46E0-80E6-62E7F69AEF25}" destId="{BF4193F0-2C84-47C0-A5B0-098AF1752CE6}" srcOrd="3" destOrd="0" presId="urn:microsoft.com/office/officeart/2005/8/layout/vList3"/>
    <dgm:cxn modelId="{EF465581-941F-47A3-8547-597D898BD1BF}" type="presParOf" srcId="{C037602E-4302-46E0-80E6-62E7F69AEF25}" destId="{02715865-BBB7-4247-89CF-4F6E86C3F8FC}" srcOrd="4" destOrd="0" presId="urn:microsoft.com/office/officeart/2005/8/layout/vList3"/>
    <dgm:cxn modelId="{AA45CD90-BA31-46FC-A8DD-62711BFE2480}" type="presParOf" srcId="{02715865-BBB7-4247-89CF-4F6E86C3F8FC}" destId="{6AF063E2-7049-4C9D-95AD-1E48974C5769}" srcOrd="0" destOrd="0" presId="urn:microsoft.com/office/officeart/2005/8/layout/vList3"/>
    <dgm:cxn modelId="{3EA5846B-E142-45A5-9E00-C447F537DE6E}" type="presParOf" srcId="{02715865-BBB7-4247-89CF-4F6E86C3F8FC}" destId="{0DDDF2B4-C979-4E1A-A917-96B9995A6A95}" srcOrd="1" destOrd="0" presId="urn:microsoft.com/office/officeart/2005/8/layout/vList3"/>
    <dgm:cxn modelId="{E5E62C60-F719-46FC-A8ED-CF6E5A21BF1A}" type="presParOf" srcId="{C037602E-4302-46E0-80E6-62E7F69AEF25}" destId="{29D7E18D-B8AE-405E-BF2E-9FEE1C1B6BFB}" srcOrd="5" destOrd="0" presId="urn:microsoft.com/office/officeart/2005/8/layout/vList3"/>
    <dgm:cxn modelId="{3E7F60AA-4D89-46A3-8721-DF2667C35C0A}" type="presParOf" srcId="{C037602E-4302-46E0-80E6-62E7F69AEF25}" destId="{B1601DBC-EC74-47C7-8597-22A15AE4673A}" srcOrd="6" destOrd="0" presId="urn:microsoft.com/office/officeart/2005/8/layout/vList3"/>
    <dgm:cxn modelId="{6A4DA4E1-0916-4221-8142-173C073CCCBA}" type="presParOf" srcId="{B1601DBC-EC74-47C7-8597-22A15AE4673A}" destId="{13F660DE-5D37-44B5-864A-E1DAFB8345AE}" srcOrd="0" destOrd="0" presId="urn:microsoft.com/office/officeart/2005/8/layout/vList3"/>
    <dgm:cxn modelId="{BBC35378-BAC7-4914-9308-F28545D609F5}" type="presParOf" srcId="{B1601DBC-EC74-47C7-8597-22A15AE4673A}" destId="{D62EF34E-B4F3-4004-BDB9-701161C00D7F}" srcOrd="1" destOrd="0" presId="urn:microsoft.com/office/officeart/2005/8/layout/vList3"/>
    <dgm:cxn modelId="{7DF1411C-6F28-43AB-BB0B-CF6FFECF25D7}" type="presParOf" srcId="{C037602E-4302-46E0-80E6-62E7F69AEF25}" destId="{2ABEBCB7-DD04-4694-8180-EBF93E2AF7B5}" srcOrd="7" destOrd="0" presId="urn:microsoft.com/office/officeart/2005/8/layout/vList3"/>
    <dgm:cxn modelId="{5278B7A3-3C5F-4D21-965A-2A40B3C5361A}" type="presParOf" srcId="{C037602E-4302-46E0-80E6-62E7F69AEF25}" destId="{9E2D8B96-A766-4C06-8F49-71259DD438D7}" srcOrd="8" destOrd="0" presId="urn:microsoft.com/office/officeart/2005/8/layout/vList3"/>
    <dgm:cxn modelId="{B9395020-7760-4231-8159-3ABB8CAA31CE}" type="presParOf" srcId="{9E2D8B96-A766-4C06-8F49-71259DD438D7}" destId="{F4740143-177E-4F9D-B361-CA469F3D84FF}" srcOrd="0" destOrd="0" presId="urn:microsoft.com/office/officeart/2005/8/layout/vList3"/>
    <dgm:cxn modelId="{B3A22989-C8CD-4F78-A31D-BB4B5B046B23}" type="presParOf" srcId="{9E2D8B96-A766-4C06-8F49-71259DD438D7}" destId="{294E081E-D6A3-44AE-B34D-E1DB25BB1D5B}" srcOrd="1" destOrd="0" presId="urn:microsoft.com/office/officeart/2005/8/layout/vList3"/>
    <dgm:cxn modelId="{F4FF450C-B594-4812-81F5-7CBC6A8B865F}" type="presParOf" srcId="{C037602E-4302-46E0-80E6-62E7F69AEF25}" destId="{F208F189-14AD-47CD-BBE5-95E43AC3082C}" srcOrd="9" destOrd="0" presId="urn:microsoft.com/office/officeart/2005/8/layout/vList3"/>
    <dgm:cxn modelId="{95A56616-A941-41EA-BEB8-F04E0F66F16B}" type="presParOf" srcId="{C037602E-4302-46E0-80E6-62E7F69AEF25}" destId="{FC18732A-09CC-44BB-9FE2-5E027D04751B}" srcOrd="10" destOrd="0" presId="urn:microsoft.com/office/officeart/2005/8/layout/vList3"/>
    <dgm:cxn modelId="{1324D54E-D35E-49E2-B637-E1628CEB8727}" type="presParOf" srcId="{FC18732A-09CC-44BB-9FE2-5E027D04751B}" destId="{9FF8BC67-69A6-43B6-8157-7EDE5CA416CC}" srcOrd="0" destOrd="0" presId="urn:microsoft.com/office/officeart/2005/8/layout/vList3"/>
    <dgm:cxn modelId="{230DB0D9-D58E-48D7-B8BA-E8ADCE97E1A8}" type="presParOf" srcId="{FC18732A-09CC-44BB-9FE2-5E027D04751B}" destId="{2210208B-5AC7-48D1-8E84-2185E162B8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D59C73-B057-452E-A1FC-5F112EB09AA9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D9065D-C755-4BBB-8EAF-792D7109E9AD}">
      <dgm:prSet phldrT="[Texto]" custT="1"/>
      <dgm:spPr/>
      <dgm:t>
        <a:bodyPr/>
        <a:lstStyle/>
        <a:p>
          <a:pPr algn="l"/>
          <a:r>
            <a:rPr lang="pt-BR" sz="1750" b="1" dirty="0" smtClean="0"/>
            <a:t>Inclusão de novos modelos de equipamentos em operação, disponibilizados na base de dados do ONS¹</a:t>
          </a:r>
          <a:endParaRPr lang="pt-BR" sz="1750" b="1" dirty="0"/>
        </a:p>
      </dgm:t>
    </dgm:pt>
    <dgm:pt modelId="{D28920F1-D67E-4A0F-BC42-901A264D4560}" type="parTrans" cxnId="{14DCE723-2A56-46A1-8616-E8ADB98C46C4}">
      <dgm:prSet/>
      <dgm:spPr/>
      <dgm:t>
        <a:bodyPr/>
        <a:lstStyle/>
        <a:p>
          <a:endParaRPr lang="pt-BR" sz="1750" b="1"/>
        </a:p>
      </dgm:t>
    </dgm:pt>
    <dgm:pt modelId="{82CE8B13-3513-433A-96A1-02C4BD8BC462}" type="sibTrans" cxnId="{14DCE723-2A56-46A1-8616-E8ADB98C46C4}">
      <dgm:prSet/>
      <dgm:spPr/>
      <dgm:t>
        <a:bodyPr/>
        <a:lstStyle/>
        <a:p>
          <a:endParaRPr lang="pt-BR" sz="1750" b="1"/>
        </a:p>
      </dgm:t>
    </dgm:pt>
    <dgm:pt modelId="{143AB061-AEF9-47F7-90C9-8D225359FF12}">
      <dgm:prSet phldrT="[Texto]" custT="1"/>
      <dgm:spPr/>
      <dgm:t>
        <a:bodyPr/>
        <a:lstStyle/>
        <a:p>
          <a:pPr algn="l"/>
          <a:r>
            <a:rPr lang="pt-BR" sz="1750" b="1" dirty="0" smtClean="0"/>
            <a:t>Atribuição de modelos típicos para equipamentos planejados</a:t>
          </a:r>
          <a:endParaRPr lang="pt-BR" sz="1750" b="1" dirty="0"/>
        </a:p>
      </dgm:t>
    </dgm:pt>
    <dgm:pt modelId="{8D5BAD51-983F-48E5-8CE8-C4B964E3689B}" type="parTrans" cxnId="{48D4F433-138C-4362-BE70-0BB6F4EB4D10}">
      <dgm:prSet/>
      <dgm:spPr/>
      <dgm:t>
        <a:bodyPr/>
        <a:lstStyle/>
        <a:p>
          <a:endParaRPr lang="pt-BR" sz="1750" b="1"/>
        </a:p>
      </dgm:t>
    </dgm:pt>
    <dgm:pt modelId="{6AF762D9-229D-448C-A4BD-8D349ED41864}" type="sibTrans" cxnId="{48D4F433-138C-4362-BE70-0BB6F4EB4D10}">
      <dgm:prSet/>
      <dgm:spPr/>
      <dgm:t>
        <a:bodyPr/>
        <a:lstStyle/>
        <a:p>
          <a:endParaRPr lang="pt-BR" sz="1750" b="1"/>
        </a:p>
      </dgm:t>
    </dgm:pt>
    <dgm:pt modelId="{42EFBF5B-6807-4D8C-817D-2A83130313DB}">
      <dgm:prSet phldrT="[Texto]" custT="1"/>
      <dgm:spPr/>
      <dgm:t>
        <a:bodyPr/>
        <a:lstStyle/>
        <a:p>
          <a:pPr algn="l"/>
          <a:r>
            <a:rPr lang="pt-BR" sz="1750" b="1" dirty="0" smtClean="0"/>
            <a:t>Otimização contínua de arquivos e conteúdo, visando o aproveitamento de novos recursos do programa ANATEM e maior eficiência na simulação de casos de estudo</a:t>
          </a:r>
          <a:endParaRPr lang="pt-BR" sz="1750" b="1" dirty="0"/>
        </a:p>
      </dgm:t>
    </dgm:pt>
    <dgm:pt modelId="{F01061DD-9AFD-4004-BF32-7E121A9B3587}" type="parTrans" cxnId="{D7525ECC-7E0E-4812-BFB1-B8C8EC70A5E2}">
      <dgm:prSet/>
      <dgm:spPr/>
      <dgm:t>
        <a:bodyPr/>
        <a:lstStyle/>
        <a:p>
          <a:endParaRPr lang="pt-BR" sz="1750" b="1"/>
        </a:p>
      </dgm:t>
    </dgm:pt>
    <dgm:pt modelId="{3BA89F4F-7D64-495A-830F-0DA6F90F714E}" type="sibTrans" cxnId="{D7525ECC-7E0E-4812-BFB1-B8C8EC70A5E2}">
      <dgm:prSet/>
      <dgm:spPr/>
      <dgm:t>
        <a:bodyPr/>
        <a:lstStyle/>
        <a:p>
          <a:endParaRPr lang="pt-BR" sz="1750" b="1"/>
        </a:p>
      </dgm:t>
    </dgm:pt>
    <dgm:pt modelId="{FEBA69DA-63F1-465B-A192-40F5EE801F02}">
      <dgm:prSet custT="1"/>
      <dgm:spPr/>
      <dgm:t>
        <a:bodyPr/>
        <a:lstStyle/>
        <a:p>
          <a:pPr algn="l"/>
          <a:r>
            <a:rPr lang="pt-BR" sz="1750" b="1" dirty="0" smtClean="0"/>
            <a:t>Intenso processo de validação de modelos</a:t>
          </a:r>
        </a:p>
      </dgm:t>
    </dgm:pt>
    <dgm:pt modelId="{E1BF1470-0F91-45DC-9D72-9E3B8BE7FBA6}" type="parTrans" cxnId="{1333B47E-5CD0-4CFE-8567-67F90FEBEC3C}">
      <dgm:prSet/>
      <dgm:spPr/>
      <dgm:t>
        <a:bodyPr/>
        <a:lstStyle/>
        <a:p>
          <a:endParaRPr lang="pt-BR" sz="1750" b="1"/>
        </a:p>
      </dgm:t>
    </dgm:pt>
    <dgm:pt modelId="{49D40F47-A595-4796-B45B-373441FBD344}" type="sibTrans" cxnId="{1333B47E-5CD0-4CFE-8567-67F90FEBEC3C}">
      <dgm:prSet/>
      <dgm:spPr/>
      <dgm:t>
        <a:bodyPr/>
        <a:lstStyle/>
        <a:p>
          <a:endParaRPr lang="pt-BR" sz="1750" b="1"/>
        </a:p>
      </dgm:t>
    </dgm:pt>
    <dgm:pt modelId="{D901B0A6-9192-4980-9B6A-B4714442FAD1}">
      <dgm:prSet phldrT="[Texto]" custT="1"/>
      <dgm:spPr/>
      <dgm:t>
        <a:bodyPr/>
        <a:lstStyle/>
        <a:p>
          <a:pPr algn="l"/>
          <a:r>
            <a:rPr lang="pt-BR" sz="1750" b="1" dirty="0" smtClean="0"/>
            <a:t>Parceria e comunicação constante com o CEPEL, que tem implementado melhorias nos </a:t>
          </a:r>
          <a:r>
            <a:rPr lang="pt-BR" sz="1750" b="1" i="1" dirty="0" smtClean="0"/>
            <a:t>Softwares</a:t>
          </a:r>
          <a:r>
            <a:rPr lang="pt-BR" sz="1750" b="1" dirty="0" smtClean="0"/>
            <a:t>, facilitando processos operacionais de manutenção e uso da base de dados </a:t>
          </a:r>
          <a:endParaRPr lang="pt-BR" sz="1750" b="1" dirty="0"/>
        </a:p>
      </dgm:t>
    </dgm:pt>
    <dgm:pt modelId="{994B2218-5C43-46E4-A0C0-31DC29E36BC9}" type="parTrans" cxnId="{2BB6445E-D527-46CD-938F-DA1B07B394DA}">
      <dgm:prSet/>
      <dgm:spPr/>
      <dgm:t>
        <a:bodyPr/>
        <a:lstStyle/>
        <a:p>
          <a:endParaRPr lang="pt-BR" sz="1750"/>
        </a:p>
      </dgm:t>
    </dgm:pt>
    <dgm:pt modelId="{A31A4B71-8D98-43E5-8F82-A8E9331399F8}" type="sibTrans" cxnId="{2BB6445E-D527-46CD-938F-DA1B07B394DA}">
      <dgm:prSet/>
      <dgm:spPr/>
      <dgm:t>
        <a:bodyPr/>
        <a:lstStyle/>
        <a:p>
          <a:endParaRPr lang="pt-BR" sz="1750"/>
        </a:p>
      </dgm:t>
    </dgm:pt>
    <dgm:pt modelId="{3F7C7CCA-49B8-410E-9776-4F2601D9889E}" type="pres">
      <dgm:prSet presAssocID="{7AD59C73-B057-452E-A1FC-5F112EB09AA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9B028C-8609-4313-8B33-F67199D9B034}" type="pres">
      <dgm:prSet presAssocID="{58D9065D-C755-4BBB-8EAF-792D7109E9AD}" presName="composite" presStyleCnt="0"/>
      <dgm:spPr/>
      <dgm:t>
        <a:bodyPr/>
        <a:lstStyle/>
        <a:p>
          <a:endParaRPr lang="pt-BR"/>
        </a:p>
      </dgm:t>
    </dgm:pt>
    <dgm:pt modelId="{3B91ADE3-D679-49D2-8A18-F8A7B06C02C7}" type="pres">
      <dgm:prSet presAssocID="{58D9065D-C755-4BBB-8EAF-792D7109E9AD}" presName="imgShp" presStyleLbl="fgImgPlace1" presStyleIdx="0" presStyleCnt="5"/>
      <dgm:spPr/>
      <dgm:t>
        <a:bodyPr/>
        <a:lstStyle/>
        <a:p>
          <a:endParaRPr lang="pt-BR"/>
        </a:p>
      </dgm:t>
    </dgm:pt>
    <dgm:pt modelId="{3FF1019C-E2BB-4031-9543-5182B439F85E}" type="pres">
      <dgm:prSet presAssocID="{58D9065D-C755-4BBB-8EAF-792D7109E9AD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99B211-CA6E-406B-8FCA-5FE1AAF63B10}" type="pres">
      <dgm:prSet presAssocID="{82CE8B13-3513-433A-96A1-02C4BD8BC462}" presName="spacing" presStyleCnt="0"/>
      <dgm:spPr/>
      <dgm:t>
        <a:bodyPr/>
        <a:lstStyle/>
        <a:p>
          <a:endParaRPr lang="pt-BR"/>
        </a:p>
      </dgm:t>
    </dgm:pt>
    <dgm:pt modelId="{F15BD106-99F1-4CFC-AA38-BD90C6FE8AA7}" type="pres">
      <dgm:prSet presAssocID="{143AB061-AEF9-47F7-90C9-8D225359FF12}" presName="composite" presStyleCnt="0"/>
      <dgm:spPr/>
      <dgm:t>
        <a:bodyPr/>
        <a:lstStyle/>
        <a:p>
          <a:endParaRPr lang="pt-BR"/>
        </a:p>
      </dgm:t>
    </dgm:pt>
    <dgm:pt modelId="{8DC222C3-A962-464B-8C9B-3BCD08470E64}" type="pres">
      <dgm:prSet presAssocID="{143AB061-AEF9-47F7-90C9-8D225359FF12}" presName="imgShp" presStyleLbl="fgImgPlace1" presStyleIdx="1" presStyleCnt="5"/>
      <dgm:spPr/>
      <dgm:t>
        <a:bodyPr/>
        <a:lstStyle/>
        <a:p>
          <a:endParaRPr lang="pt-BR"/>
        </a:p>
      </dgm:t>
    </dgm:pt>
    <dgm:pt modelId="{C11F9764-39A2-45A7-9D48-5F4FD82F6018}" type="pres">
      <dgm:prSet presAssocID="{143AB061-AEF9-47F7-90C9-8D225359FF1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15343A-0233-46E3-9E6E-EFF9C7BFC5C8}" type="pres">
      <dgm:prSet presAssocID="{6AF762D9-229D-448C-A4BD-8D349ED41864}" presName="spacing" presStyleCnt="0"/>
      <dgm:spPr/>
      <dgm:t>
        <a:bodyPr/>
        <a:lstStyle/>
        <a:p>
          <a:endParaRPr lang="pt-BR"/>
        </a:p>
      </dgm:t>
    </dgm:pt>
    <dgm:pt modelId="{AB73C16D-0213-43B8-802E-61726F17C83C}" type="pres">
      <dgm:prSet presAssocID="{FEBA69DA-63F1-465B-A192-40F5EE801F02}" presName="composite" presStyleCnt="0"/>
      <dgm:spPr/>
      <dgm:t>
        <a:bodyPr/>
        <a:lstStyle/>
        <a:p>
          <a:endParaRPr lang="pt-BR"/>
        </a:p>
      </dgm:t>
    </dgm:pt>
    <dgm:pt modelId="{AFD23D56-B2F4-4186-A221-2C53730BF8C4}" type="pres">
      <dgm:prSet presAssocID="{FEBA69DA-63F1-465B-A192-40F5EE801F02}" presName="imgShp" presStyleLbl="fgImgPlace1" presStyleIdx="2" presStyleCnt="5"/>
      <dgm:spPr/>
      <dgm:t>
        <a:bodyPr/>
        <a:lstStyle/>
        <a:p>
          <a:endParaRPr lang="pt-BR"/>
        </a:p>
      </dgm:t>
    </dgm:pt>
    <dgm:pt modelId="{BCA8394A-FD95-4CBB-B81D-B6A15189AAF6}" type="pres">
      <dgm:prSet presAssocID="{FEBA69DA-63F1-465B-A192-40F5EE801F0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F531A2-071A-4109-8A09-A9BD8A14F606}" type="pres">
      <dgm:prSet presAssocID="{49D40F47-A595-4796-B45B-373441FBD344}" presName="spacing" presStyleCnt="0"/>
      <dgm:spPr/>
      <dgm:t>
        <a:bodyPr/>
        <a:lstStyle/>
        <a:p>
          <a:endParaRPr lang="pt-BR"/>
        </a:p>
      </dgm:t>
    </dgm:pt>
    <dgm:pt modelId="{9FAA92F8-0528-4E45-8A21-EAF272AFB6F6}" type="pres">
      <dgm:prSet presAssocID="{42EFBF5B-6807-4D8C-817D-2A83130313DB}" presName="composite" presStyleCnt="0"/>
      <dgm:spPr/>
      <dgm:t>
        <a:bodyPr/>
        <a:lstStyle/>
        <a:p>
          <a:endParaRPr lang="pt-BR"/>
        </a:p>
      </dgm:t>
    </dgm:pt>
    <dgm:pt modelId="{BAE017FC-A6BC-4CEF-8A52-AE41CA4C0585}" type="pres">
      <dgm:prSet presAssocID="{42EFBF5B-6807-4D8C-817D-2A83130313DB}" presName="imgShp" presStyleLbl="fgImgPlace1" presStyleIdx="3" presStyleCnt="5"/>
      <dgm:spPr/>
      <dgm:t>
        <a:bodyPr/>
        <a:lstStyle/>
        <a:p>
          <a:endParaRPr lang="pt-BR"/>
        </a:p>
      </dgm:t>
    </dgm:pt>
    <dgm:pt modelId="{84361340-751E-4922-BB10-0972A3423211}" type="pres">
      <dgm:prSet presAssocID="{42EFBF5B-6807-4D8C-817D-2A83130313D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209743-72B2-4A62-A91D-C7EBB60F9095}" type="pres">
      <dgm:prSet presAssocID="{3BA89F4F-7D64-495A-830F-0DA6F90F714E}" presName="spacing" presStyleCnt="0"/>
      <dgm:spPr/>
      <dgm:t>
        <a:bodyPr/>
        <a:lstStyle/>
        <a:p>
          <a:endParaRPr lang="pt-BR"/>
        </a:p>
      </dgm:t>
    </dgm:pt>
    <dgm:pt modelId="{27EA8D4A-F8B1-4410-B63F-3D722DB205A7}" type="pres">
      <dgm:prSet presAssocID="{D901B0A6-9192-4980-9B6A-B4714442FAD1}" presName="composite" presStyleCnt="0"/>
      <dgm:spPr/>
      <dgm:t>
        <a:bodyPr/>
        <a:lstStyle/>
        <a:p>
          <a:endParaRPr lang="pt-BR"/>
        </a:p>
      </dgm:t>
    </dgm:pt>
    <dgm:pt modelId="{170BB13B-CDB5-46EA-8631-4CC0802FB8B0}" type="pres">
      <dgm:prSet presAssocID="{D901B0A6-9192-4980-9B6A-B4714442FAD1}" presName="imgShp" presStyleLbl="fgImgPlace1" presStyleIdx="4" presStyleCnt="5"/>
      <dgm:spPr/>
      <dgm:t>
        <a:bodyPr/>
        <a:lstStyle/>
        <a:p>
          <a:endParaRPr lang="pt-BR"/>
        </a:p>
      </dgm:t>
    </dgm:pt>
    <dgm:pt modelId="{C8D381F8-1681-4088-80DD-BCF839EE9F43}" type="pres">
      <dgm:prSet presAssocID="{D901B0A6-9192-4980-9B6A-B4714442FAD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4CAE04F-B327-40D2-8CDB-645D1E9E5810}" type="presOf" srcId="{58D9065D-C755-4BBB-8EAF-792D7109E9AD}" destId="{3FF1019C-E2BB-4031-9543-5182B439F85E}" srcOrd="0" destOrd="0" presId="urn:microsoft.com/office/officeart/2005/8/layout/vList3"/>
    <dgm:cxn modelId="{369E2809-8508-481F-87CF-1B231FD71F7F}" type="presOf" srcId="{42EFBF5B-6807-4D8C-817D-2A83130313DB}" destId="{84361340-751E-4922-BB10-0972A3423211}" srcOrd="0" destOrd="0" presId="urn:microsoft.com/office/officeart/2005/8/layout/vList3"/>
    <dgm:cxn modelId="{48D4F433-138C-4362-BE70-0BB6F4EB4D10}" srcId="{7AD59C73-B057-452E-A1FC-5F112EB09AA9}" destId="{143AB061-AEF9-47F7-90C9-8D225359FF12}" srcOrd="1" destOrd="0" parTransId="{8D5BAD51-983F-48E5-8CE8-C4B964E3689B}" sibTransId="{6AF762D9-229D-448C-A4BD-8D349ED41864}"/>
    <dgm:cxn modelId="{045AC407-67B1-4CF0-9DA4-FE3E74CA8745}" type="presOf" srcId="{7AD59C73-B057-452E-A1FC-5F112EB09AA9}" destId="{3F7C7CCA-49B8-410E-9776-4F2601D9889E}" srcOrd="0" destOrd="0" presId="urn:microsoft.com/office/officeart/2005/8/layout/vList3"/>
    <dgm:cxn modelId="{96E90902-F6C3-42CD-AE92-2F8A3288B7D7}" type="presOf" srcId="{D901B0A6-9192-4980-9B6A-B4714442FAD1}" destId="{C8D381F8-1681-4088-80DD-BCF839EE9F43}" srcOrd="0" destOrd="0" presId="urn:microsoft.com/office/officeart/2005/8/layout/vList3"/>
    <dgm:cxn modelId="{1333B47E-5CD0-4CFE-8567-67F90FEBEC3C}" srcId="{7AD59C73-B057-452E-A1FC-5F112EB09AA9}" destId="{FEBA69DA-63F1-465B-A192-40F5EE801F02}" srcOrd="2" destOrd="0" parTransId="{E1BF1470-0F91-45DC-9D72-9E3B8BE7FBA6}" sibTransId="{49D40F47-A595-4796-B45B-373441FBD344}"/>
    <dgm:cxn modelId="{727A901C-7E75-4C4A-A236-26930EFDA2FC}" type="presOf" srcId="{143AB061-AEF9-47F7-90C9-8D225359FF12}" destId="{C11F9764-39A2-45A7-9D48-5F4FD82F6018}" srcOrd="0" destOrd="0" presId="urn:microsoft.com/office/officeart/2005/8/layout/vList3"/>
    <dgm:cxn modelId="{14DCE723-2A56-46A1-8616-E8ADB98C46C4}" srcId="{7AD59C73-B057-452E-A1FC-5F112EB09AA9}" destId="{58D9065D-C755-4BBB-8EAF-792D7109E9AD}" srcOrd="0" destOrd="0" parTransId="{D28920F1-D67E-4A0F-BC42-901A264D4560}" sibTransId="{82CE8B13-3513-433A-96A1-02C4BD8BC462}"/>
    <dgm:cxn modelId="{306CE527-A004-420E-AC1E-CEC712725682}" type="presOf" srcId="{FEBA69DA-63F1-465B-A192-40F5EE801F02}" destId="{BCA8394A-FD95-4CBB-B81D-B6A15189AAF6}" srcOrd="0" destOrd="0" presId="urn:microsoft.com/office/officeart/2005/8/layout/vList3"/>
    <dgm:cxn modelId="{2BB6445E-D527-46CD-938F-DA1B07B394DA}" srcId="{7AD59C73-B057-452E-A1FC-5F112EB09AA9}" destId="{D901B0A6-9192-4980-9B6A-B4714442FAD1}" srcOrd="4" destOrd="0" parTransId="{994B2218-5C43-46E4-A0C0-31DC29E36BC9}" sibTransId="{A31A4B71-8D98-43E5-8F82-A8E9331399F8}"/>
    <dgm:cxn modelId="{D7525ECC-7E0E-4812-BFB1-B8C8EC70A5E2}" srcId="{7AD59C73-B057-452E-A1FC-5F112EB09AA9}" destId="{42EFBF5B-6807-4D8C-817D-2A83130313DB}" srcOrd="3" destOrd="0" parTransId="{F01061DD-9AFD-4004-BF32-7E121A9B3587}" sibTransId="{3BA89F4F-7D64-495A-830F-0DA6F90F714E}"/>
    <dgm:cxn modelId="{6FF24654-5D4B-43A2-9D1A-58382C389D0D}" type="presParOf" srcId="{3F7C7CCA-49B8-410E-9776-4F2601D9889E}" destId="{C39B028C-8609-4313-8B33-F67199D9B034}" srcOrd="0" destOrd="0" presId="urn:microsoft.com/office/officeart/2005/8/layout/vList3"/>
    <dgm:cxn modelId="{9AB97F25-C4E6-4608-8A70-3AFA63134AF6}" type="presParOf" srcId="{C39B028C-8609-4313-8B33-F67199D9B034}" destId="{3B91ADE3-D679-49D2-8A18-F8A7B06C02C7}" srcOrd="0" destOrd="0" presId="urn:microsoft.com/office/officeart/2005/8/layout/vList3"/>
    <dgm:cxn modelId="{7A918DF7-0295-49AE-A6E1-2A3045C86BFA}" type="presParOf" srcId="{C39B028C-8609-4313-8B33-F67199D9B034}" destId="{3FF1019C-E2BB-4031-9543-5182B439F85E}" srcOrd="1" destOrd="0" presId="urn:microsoft.com/office/officeart/2005/8/layout/vList3"/>
    <dgm:cxn modelId="{344849D1-A1DB-4302-A48D-9034DF7D8D10}" type="presParOf" srcId="{3F7C7CCA-49B8-410E-9776-4F2601D9889E}" destId="{5499B211-CA6E-406B-8FCA-5FE1AAF63B10}" srcOrd="1" destOrd="0" presId="urn:microsoft.com/office/officeart/2005/8/layout/vList3"/>
    <dgm:cxn modelId="{246F9C8F-E111-4BC3-A28B-3992D35365AE}" type="presParOf" srcId="{3F7C7CCA-49B8-410E-9776-4F2601D9889E}" destId="{F15BD106-99F1-4CFC-AA38-BD90C6FE8AA7}" srcOrd="2" destOrd="0" presId="urn:microsoft.com/office/officeart/2005/8/layout/vList3"/>
    <dgm:cxn modelId="{41B25313-2DB4-4EFB-97B0-BB4D372375B3}" type="presParOf" srcId="{F15BD106-99F1-4CFC-AA38-BD90C6FE8AA7}" destId="{8DC222C3-A962-464B-8C9B-3BCD08470E64}" srcOrd="0" destOrd="0" presId="urn:microsoft.com/office/officeart/2005/8/layout/vList3"/>
    <dgm:cxn modelId="{A59A44E1-A3DA-4562-A1BF-AB6185D604D4}" type="presParOf" srcId="{F15BD106-99F1-4CFC-AA38-BD90C6FE8AA7}" destId="{C11F9764-39A2-45A7-9D48-5F4FD82F6018}" srcOrd="1" destOrd="0" presId="urn:microsoft.com/office/officeart/2005/8/layout/vList3"/>
    <dgm:cxn modelId="{6DD34634-5044-49C7-916C-4F8825E4FA18}" type="presParOf" srcId="{3F7C7CCA-49B8-410E-9776-4F2601D9889E}" destId="{6315343A-0233-46E3-9E6E-EFF9C7BFC5C8}" srcOrd="3" destOrd="0" presId="urn:microsoft.com/office/officeart/2005/8/layout/vList3"/>
    <dgm:cxn modelId="{61B45D2B-41B1-480B-BF2F-AC4F0DAB22B5}" type="presParOf" srcId="{3F7C7CCA-49B8-410E-9776-4F2601D9889E}" destId="{AB73C16D-0213-43B8-802E-61726F17C83C}" srcOrd="4" destOrd="0" presId="urn:microsoft.com/office/officeart/2005/8/layout/vList3"/>
    <dgm:cxn modelId="{8778D5D7-27C0-464B-B725-7C9842C9F1A4}" type="presParOf" srcId="{AB73C16D-0213-43B8-802E-61726F17C83C}" destId="{AFD23D56-B2F4-4186-A221-2C53730BF8C4}" srcOrd="0" destOrd="0" presId="urn:microsoft.com/office/officeart/2005/8/layout/vList3"/>
    <dgm:cxn modelId="{45667EA5-8FAE-4F6E-89CC-FD3CC66BB967}" type="presParOf" srcId="{AB73C16D-0213-43B8-802E-61726F17C83C}" destId="{BCA8394A-FD95-4CBB-B81D-B6A15189AAF6}" srcOrd="1" destOrd="0" presId="urn:microsoft.com/office/officeart/2005/8/layout/vList3"/>
    <dgm:cxn modelId="{0810BAC0-0BB4-488D-A55D-43DDAEA6F84A}" type="presParOf" srcId="{3F7C7CCA-49B8-410E-9776-4F2601D9889E}" destId="{9BF531A2-071A-4109-8A09-A9BD8A14F606}" srcOrd="5" destOrd="0" presId="urn:microsoft.com/office/officeart/2005/8/layout/vList3"/>
    <dgm:cxn modelId="{20CC2CAA-E437-4F88-8CFF-B92DA5DF9E3A}" type="presParOf" srcId="{3F7C7CCA-49B8-410E-9776-4F2601D9889E}" destId="{9FAA92F8-0528-4E45-8A21-EAF272AFB6F6}" srcOrd="6" destOrd="0" presId="urn:microsoft.com/office/officeart/2005/8/layout/vList3"/>
    <dgm:cxn modelId="{DB6CFB6D-3225-49F5-A592-77A86206B7BB}" type="presParOf" srcId="{9FAA92F8-0528-4E45-8A21-EAF272AFB6F6}" destId="{BAE017FC-A6BC-4CEF-8A52-AE41CA4C0585}" srcOrd="0" destOrd="0" presId="urn:microsoft.com/office/officeart/2005/8/layout/vList3"/>
    <dgm:cxn modelId="{E321CBC8-B529-4B96-AD27-BC1404AEA6A5}" type="presParOf" srcId="{9FAA92F8-0528-4E45-8A21-EAF272AFB6F6}" destId="{84361340-751E-4922-BB10-0972A3423211}" srcOrd="1" destOrd="0" presId="urn:microsoft.com/office/officeart/2005/8/layout/vList3"/>
    <dgm:cxn modelId="{8D86125B-9BFC-4641-A8A0-2F7363F1177C}" type="presParOf" srcId="{3F7C7CCA-49B8-410E-9776-4F2601D9889E}" destId="{F6209743-72B2-4A62-A91D-C7EBB60F9095}" srcOrd="7" destOrd="0" presId="urn:microsoft.com/office/officeart/2005/8/layout/vList3"/>
    <dgm:cxn modelId="{EFE4B6A2-6E25-4762-9D2C-1C239D92B9E8}" type="presParOf" srcId="{3F7C7CCA-49B8-410E-9776-4F2601D9889E}" destId="{27EA8D4A-F8B1-4410-B63F-3D722DB205A7}" srcOrd="8" destOrd="0" presId="urn:microsoft.com/office/officeart/2005/8/layout/vList3"/>
    <dgm:cxn modelId="{60E559BB-48EB-4435-B00C-FED993AAC29E}" type="presParOf" srcId="{27EA8D4A-F8B1-4410-B63F-3D722DB205A7}" destId="{170BB13B-CDB5-46EA-8631-4CC0802FB8B0}" srcOrd="0" destOrd="0" presId="urn:microsoft.com/office/officeart/2005/8/layout/vList3"/>
    <dgm:cxn modelId="{045781AA-A13D-46A5-AF87-D27D0ED56F03}" type="presParOf" srcId="{27EA8D4A-F8B1-4410-B63F-3D722DB205A7}" destId="{C8D381F8-1681-4088-80DD-BCF839EE9F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D59C73-B057-452E-A1FC-5F112EB09AA9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D9065D-C755-4BBB-8EAF-792D7109E9AD}">
      <dgm:prSet phldrT="[Texto]" custT="1"/>
      <dgm:spPr/>
      <dgm:t>
        <a:bodyPr/>
        <a:lstStyle/>
        <a:p>
          <a:pPr algn="l"/>
          <a:r>
            <a:rPr lang="pt-BR" altLang="pt-BR" sz="1750" b="1" dirty="0" smtClean="0"/>
            <a:t>Totalmente compatível com a base de dados de fluxo de potência (mesma topologia e numeração de barra)</a:t>
          </a:r>
          <a:endParaRPr lang="pt-BR" sz="1750" b="1" dirty="0"/>
        </a:p>
      </dgm:t>
    </dgm:pt>
    <dgm:pt modelId="{D28920F1-D67E-4A0F-BC42-901A264D4560}" type="parTrans" cxnId="{14DCE723-2A56-46A1-8616-E8ADB98C46C4}">
      <dgm:prSet/>
      <dgm:spPr/>
      <dgm:t>
        <a:bodyPr/>
        <a:lstStyle/>
        <a:p>
          <a:endParaRPr lang="pt-BR" sz="1750" b="1"/>
        </a:p>
      </dgm:t>
    </dgm:pt>
    <dgm:pt modelId="{82CE8B13-3513-433A-96A1-02C4BD8BC462}" type="sibTrans" cxnId="{14DCE723-2A56-46A1-8616-E8ADB98C46C4}">
      <dgm:prSet/>
      <dgm:spPr/>
      <dgm:t>
        <a:bodyPr/>
        <a:lstStyle/>
        <a:p>
          <a:endParaRPr lang="pt-BR" sz="1750" b="1"/>
        </a:p>
      </dgm:t>
    </dgm:pt>
    <dgm:pt modelId="{143AB061-AEF9-47F7-90C9-8D225359FF12}">
      <dgm:prSet phldrT="[Texto]" custT="1"/>
      <dgm:spPr/>
      <dgm:t>
        <a:bodyPr/>
        <a:lstStyle/>
        <a:p>
          <a:pPr algn="l"/>
          <a:r>
            <a:rPr lang="pt-BR" altLang="pt-BR" sz="1750" b="1" dirty="0" smtClean="0"/>
            <a:t>Podem ser utilizados para a elaboração de equivalentes de rede para estudos de transitórios eletromagnéticos</a:t>
          </a:r>
          <a:endParaRPr lang="pt-BR" sz="1750" b="1" dirty="0"/>
        </a:p>
      </dgm:t>
    </dgm:pt>
    <dgm:pt modelId="{8D5BAD51-983F-48E5-8CE8-C4B964E3689B}" type="parTrans" cxnId="{48D4F433-138C-4362-BE70-0BB6F4EB4D10}">
      <dgm:prSet/>
      <dgm:spPr/>
      <dgm:t>
        <a:bodyPr/>
        <a:lstStyle/>
        <a:p>
          <a:endParaRPr lang="pt-BR" sz="1750" b="1"/>
        </a:p>
      </dgm:t>
    </dgm:pt>
    <dgm:pt modelId="{6AF762D9-229D-448C-A4BD-8D349ED41864}" type="sibTrans" cxnId="{48D4F433-138C-4362-BE70-0BB6F4EB4D10}">
      <dgm:prSet/>
      <dgm:spPr/>
      <dgm:t>
        <a:bodyPr/>
        <a:lstStyle/>
        <a:p>
          <a:endParaRPr lang="pt-BR" sz="1750" b="1"/>
        </a:p>
      </dgm:t>
    </dgm:pt>
    <dgm:pt modelId="{42EFBF5B-6807-4D8C-817D-2A83130313DB}">
      <dgm:prSet phldrT="[Texto]" custT="1"/>
      <dgm:spPr/>
      <dgm:t>
        <a:bodyPr/>
        <a:lstStyle/>
        <a:p>
          <a:pPr algn="l"/>
          <a:r>
            <a:rPr lang="pt-BR" altLang="pt-BR" sz="1750" b="1" dirty="0" smtClean="0"/>
            <a:t>Recente aprimoramento na representação dos conversores dos geradores eólicos e solares</a:t>
          </a:r>
          <a:endParaRPr lang="pt-BR" sz="1750" b="1" dirty="0"/>
        </a:p>
      </dgm:t>
    </dgm:pt>
    <dgm:pt modelId="{F01061DD-9AFD-4004-BF32-7E121A9B3587}" type="parTrans" cxnId="{D7525ECC-7E0E-4812-BFB1-B8C8EC70A5E2}">
      <dgm:prSet/>
      <dgm:spPr/>
      <dgm:t>
        <a:bodyPr/>
        <a:lstStyle/>
        <a:p>
          <a:endParaRPr lang="pt-BR" sz="1750" b="1"/>
        </a:p>
      </dgm:t>
    </dgm:pt>
    <dgm:pt modelId="{3BA89F4F-7D64-495A-830F-0DA6F90F714E}" type="sibTrans" cxnId="{D7525ECC-7E0E-4812-BFB1-B8C8EC70A5E2}">
      <dgm:prSet/>
      <dgm:spPr/>
      <dgm:t>
        <a:bodyPr/>
        <a:lstStyle/>
        <a:p>
          <a:endParaRPr lang="pt-BR" sz="1750" b="1"/>
        </a:p>
      </dgm:t>
    </dgm:pt>
    <dgm:pt modelId="{FEBA69DA-63F1-465B-A192-40F5EE801F02}">
      <dgm:prSet custT="1"/>
      <dgm:spPr/>
      <dgm:t>
        <a:bodyPr/>
        <a:lstStyle/>
        <a:p>
          <a:pPr algn="l"/>
          <a:r>
            <a:rPr lang="pt-BR" altLang="pt-BR" sz="1750" b="1" dirty="0" smtClean="0"/>
            <a:t>Disponibilizados casos de curto-circuito mínimo, que são importantes para estudos com equipamentos de eletrônica de potência (FACTS e HVDC)</a:t>
          </a:r>
          <a:endParaRPr lang="pt-BR" sz="1750" b="1" dirty="0" smtClean="0"/>
        </a:p>
      </dgm:t>
    </dgm:pt>
    <dgm:pt modelId="{E1BF1470-0F91-45DC-9D72-9E3B8BE7FBA6}" type="parTrans" cxnId="{1333B47E-5CD0-4CFE-8567-67F90FEBEC3C}">
      <dgm:prSet/>
      <dgm:spPr/>
      <dgm:t>
        <a:bodyPr/>
        <a:lstStyle/>
        <a:p>
          <a:endParaRPr lang="pt-BR" sz="1750" b="1"/>
        </a:p>
      </dgm:t>
    </dgm:pt>
    <dgm:pt modelId="{49D40F47-A595-4796-B45B-373441FBD344}" type="sibTrans" cxnId="{1333B47E-5CD0-4CFE-8567-67F90FEBEC3C}">
      <dgm:prSet/>
      <dgm:spPr/>
      <dgm:t>
        <a:bodyPr/>
        <a:lstStyle/>
        <a:p>
          <a:endParaRPr lang="pt-BR" sz="1750" b="1"/>
        </a:p>
      </dgm:t>
    </dgm:pt>
    <dgm:pt modelId="{AFE26549-8D69-41A4-8D17-79FC207DBECF}" type="pres">
      <dgm:prSet presAssocID="{7AD59C73-B057-452E-A1FC-5F112EB09AA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CE1A5A-168C-405F-8E1D-ACB5B5A6AE73}" type="pres">
      <dgm:prSet presAssocID="{58D9065D-C755-4BBB-8EAF-792D7109E9AD}" presName="composite" presStyleCnt="0"/>
      <dgm:spPr/>
      <dgm:t>
        <a:bodyPr/>
        <a:lstStyle/>
        <a:p>
          <a:endParaRPr lang="pt-BR"/>
        </a:p>
      </dgm:t>
    </dgm:pt>
    <dgm:pt modelId="{A6E17806-30A3-43BB-A6CE-A203374B3E5F}" type="pres">
      <dgm:prSet presAssocID="{58D9065D-C755-4BBB-8EAF-792D7109E9AD}" presName="imgShp" presStyleLbl="fgImgPlace1" presStyleIdx="0" presStyleCnt="4"/>
      <dgm:spPr/>
      <dgm:t>
        <a:bodyPr/>
        <a:lstStyle/>
        <a:p>
          <a:endParaRPr lang="pt-BR"/>
        </a:p>
      </dgm:t>
    </dgm:pt>
    <dgm:pt modelId="{A2669960-CC57-4802-AF35-1595B40242EF}" type="pres">
      <dgm:prSet presAssocID="{58D9065D-C755-4BBB-8EAF-792D7109E9A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B9AC59-4AF1-4B80-B675-37240F2BD98C}" type="pres">
      <dgm:prSet presAssocID="{82CE8B13-3513-433A-96A1-02C4BD8BC462}" presName="spacing" presStyleCnt="0"/>
      <dgm:spPr/>
      <dgm:t>
        <a:bodyPr/>
        <a:lstStyle/>
        <a:p>
          <a:endParaRPr lang="pt-BR"/>
        </a:p>
      </dgm:t>
    </dgm:pt>
    <dgm:pt modelId="{FA8426BC-E7BD-49CE-BD81-8C4AB2F2310B}" type="pres">
      <dgm:prSet presAssocID="{143AB061-AEF9-47F7-90C9-8D225359FF12}" presName="composite" presStyleCnt="0"/>
      <dgm:spPr/>
      <dgm:t>
        <a:bodyPr/>
        <a:lstStyle/>
        <a:p>
          <a:endParaRPr lang="pt-BR"/>
        </a:p>
      </dgm:t>
    </dgm:pt>
    <dgm:pt modelId="{1AE1B03F-1433-4FF4-BC51-A57DCF7349ED}" type="pres">
      <dgm:prSet presAssocID="{143AB061-AEF9-47F7-90C9-8D225359FF12}" presName="imgShp" presStyleLbl="fgImgPlace1" presStyleIdx="1" presStyleCnt="4"/>
      <dgm:spPr/>
      <dgm:t>
        <a:bodyPr/>
        <a:lstStyle/>
        <a:p>
          <a:endParaRPr lang="pt-BR"/>
        </a:p>
      </dgm:t>
    </dgm:pt>
    <dgm:pt modelId="{1171AB49-13E9-49BB-90AA-27F553A85C14}" type="pres">
      <dgm:prSet presAssocID="{143AB061-AEF9-47F7-90C9-8D225359FF1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4BD40E-CE24-4AC3-B837-1A8312FF8AD0}" type="pres">
      <dgm:prSet presAssocID="{6AF762D9-229D-448C-A4BD-8D349ED41864}" presName="spacing" presStyleCnt="0"/>
      <dgm:spPr/>
      <dgm:t>
        <a:bodyPr/>
        <a:lstStyle/>
        <a:p>
          <a:endParaRPr lang="pt-BR"/>
        </a:p>
      </dgm:t>
    </dgm:pt>
    <dgm:pt modelId="{CA4AB44E-FC4B-4622-9C96-8192E83CE226}" type="pres">
      <dgm:prSet presAssocID="{FEBA69DA-63F1-465B-A192-40F5EE801F02}" presName="composite" presStyleCnt="0"/>
      <dgm:spPr/>
      <dgm:t>
        <a:bodyPr/>
        <a:lstStyle/>
        <a:p>
          <a:endParaRPr lang="pt-BR"/>
        </a:p>
      </dgm:t>
    </dgm:pt>
    <dgm:pt modelId="{3311C1EC-BD38-44EE-8D9C-1AD4419D6851}" type="pres">
      <dgm:prSet presAssocID="{FEBA69DA-63F1-465B-A192-40F5EE801F02}" presName="imgShp" presStyleLbl="fgImgPlace1" presStyleIdx="2" presStyleCnt="4"/>
      <dgm:spPr/>
      <dgm:t>
        <a:bodyPr/>
        <a:lstStyle/>
        <a:p>
          <a:endParaRPr lang="pt-BR"/>
        </a:p>
      </dgm:t>
    </dgm:pt>
    <dgm:pt modelId="{C6B82FA2-B220-4DAF-913B-FF27F0A305CC}" type="pres">
      <dgm:prSet presAssocID="{FEBA69DA-63F1-465B-A192-40F5EE801F0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966F86-DF29-4009-89ED-B578F8BC7394}" type="pres">
      <dgm:prSet presAssocID="{49D40F47-A595-4796-B45B-373441FBD344}" presName="spacing" presStyleCnt="0"/>
      <dgm:spPr/>
      <dgm:t>
        <a:bodyPr/>
        <a:lstStyle/>
        <a:p>
          <a:endParaRPr lang="pt-BR"/>
        </a:p>
      </dgm:t>
    </dgm:pt>
    <dgm:pt modelId="{0C34F8EC-C9EA-400C-8251-FF50D147ED9C}" type="pres">
      <dgm:prSet presAssocID="{42EFBF5B-6807-4D8C-817D-2A83130313DB}" presName="composite" presStyleCnt="0"/>
      <dgm:spPr/>
      <dgm:t>
        <a:bodyPr/>
        <a:lstStyle/>
        <a:p>
          <a:endParaRPr lang="pt-BR"/>
        </a:p>
      </dgm:t>
    </dgm:pt>
    <dgm:pt modelId="{8164C1D1-DC80-4F7D-B975-11EEF228AE58}" type="pres">
      <dgm:prSet presAssocID="{42EFBF5B-6807-4D8C-817D-2A83130313DB}" presName="imgShp" presStyleLbl="fgImgPlace1" presStyleIdx="3" presStyleCnt="4"/>
      <dgm:spPr/>
      <dgm:t>
        <a:bodyPr/>
        <a:lstStyle/>
        <a:p>
          <a:endParaRPr lang="pt-BR"/>
        </a:p>
      </dgm:t>
    </dgm:pt>
    <dgm:pt modelId="{D8A6019E-021F-47B8-97A8-364D0D31B995}" type="pres">
      <dgm:prSet presAssocID="{42EFBF5B-6807-4D8C-817D-2A83130313D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525ECC-7E0E-4812-BFB1-B8C8EC70A5E2}" srcId="{7AD59C73-B057-452E-A1FC-5F112EB09AA9}" destId="{42EFBF5B-6807-4D8C-817D-2A83130313DB}" srcOrd="3" destOrd="0" parTransId="{F01061DD-9AFD-4004-BF32-7E121A9B3587}" sibTransId="{3BA89F4F-7D64-495A-830F-0DA6F90F714E}"/>
    <dgm:cxn modelId="{48D4F433-138C-4362-BE70-0BB6F4EB4D10}" srcId="{7AD59C73-B057-452E-A1FC-5F112EB09AA9}" destId="{143AB061-AEF9-47F7-90C9-8D225359FF12}" srcOrd="1" destOrd="0" parTransId="{8D5BAD51-983F-48E5-8CE8-C4B964E3689B}" sibTransId="{6AF762D9-229D-448C-A4BD-8D349ED41864}"/>
    <dgm:cxn modelId="{F88E4261-C89E-44FE-B31B-0388A64F42CA}" type="presOf" srcId="{143AB061-AEF9-47F7-90C9-8D225359FF12}" destId="{1171AB49-13E9-49BB-90AA-27F553A85C14}" srcOrd="0" destOrd="0" presId="urn:microsoft.com/office/officeart/2005/8/layout/vList3"/>
    <dgm:cxn modelId="{3D953DA7-CB61-460F-BC38-D04C9CFCF6EF}" type="presOf" srcId="{7AD59C73-B057-452E-A1FC-5F112EB09AA9}" destId="{AFE26549-8D69-41A4-8D17-79FC207DBECF}" srcOrd="0" destOrd="0" presId="urn:microsoft.com/office/officeart/2005/8/layout/vList3"/>
    <dgm:cxn modelId="{905ACE1C-4B82-40DC-ACD7-8B7AF335C747}" type="presOf" srcId="{58D9065D-C755-4BBB-8EAF-792D7109E9AD}" destId="{A2669960-CC57-4802-AF35-1595B40242EF}" srcOrd="0" destOrd="0" presId="urn:microsoft.com/office/officeart/2005/8/layout/vList3"/>
    <dgm:cxn modelId="{322091A1-EFDB-4122-8EDE-96623838BB38}" type="presOf" srcId="{FEBA69DA-63F1-465B-A192-40F5EE801F02}" destId="{C6B82FA2-B220-4DAF-913B-FF27F0A305CC}" srcOrd="0" destOrd="0" presId="urn:microsoft.com/office/officeart/2005/8/layout/vList3"/>
    <dgm:cxn modelId="{1333B47E-5CD0-4CFE-8567-67F90FEBEC3C}" srcId="{7AD59C73-B057-452E-A1FC-5F112EB09AA9}" destId="{FEBA69DA-63F1-465B-A192-40F5EE801F02}" srcOrd="2" destOrd="0" parTransId="{E1BF1470-0F91-45DC-9D72-9E3B8BE7FBA6}" sibTransId="{49D40F47-A595-4796-B45B-373441FBD344}"/>
    <dgm:cxn modelId="{14DCE723-2A56-46A1-8616-E8ADB98C46C4}" srcId="{7AD59C73-B057-452E-A1FC-5F112EB09AA9}" destId="{58D9065D-C755-4BBB-8EAF-792D7109E9AD}" srcOrd="0" destOrd="0" parTransId="{D28920F1-D67E-4A0F-BC42-901A264D4560}" sibTransId="{82CE8B13-3513-433A-96A1-02C4BD8BC462}"/>
    <dgm:cxn modelId="{F2261BF3-0D2B-4B3A-A9EA-C561A426BB25}" type="presOf" srcId="{42EFBF5B-6807-4D8C-817D-2A83130313DB}" destId="{D8A6019E-021F-47B8-97A8-364D0D31B995}" srcOrd="0" destOrd="0" presId="urn:microsoft.com/office/officeart/2005/8/layout/vList3"/>
    <dgm:cxn modelId="{6FE3A5C0-C382-465F-8B69-C41AB8D9C003}" type="presParOf" srcId="{AFE26549-8D69-41A4-8D17-79FC207DBECF}" destId="{57CE1A5A-168C-405F-8E1D-ACB5B5A6AE73}" srcOrd="0" destOrd="0" presId="urn:microsoft.com/office/officeart/2005/8/layout/vList3"/>
    <dgm:cxn modelId="{42BF6FE9-0842-4740-9B2B-65EBD2C5FDCD}" type="presParOf" srcId="{57CE1A5A-168C-405F-8E1D-ACB5B5A6AE73}" destId="{A6E17806-30A3-43BB-A6CE-A203374B3E5F}" srcOrd="0" destOrd="0" presId="urn:microsoft.com/office/officeart/2005/8/layout/vList3"/>
    <dgm:cxn modelId="{7696601E-A0FE-41E2-A116-55DE3E7E86E3}" type="presParOf" srcId="{57CE1A5A-168C-405F-8E1D-ACB5B5A6AE73}" destId="{A2669960-CC57-4802-AF35-1595B40242EF}" srcOrd="1" destOrd="0" presId="urn:microsoft.com/office/officeart/2005/8/layout/vList3"/>
    <dgm:cxn modelId="{8A4F4462-CA52-4577-87C7-07B3F2BEA63E}" type="presParOf" srcId="{AFE26549-8D69-41A4-8D17-79FC207DBECF}" destId="{08B9AC59-4AF1-4B80-B675-37240F2BD98C}" srcOrd="1" destOrd="0" presId="urn:microsoft.com/office/officeart/2005/8/layout/vList3"/>
    <dgm:cxn modelId="{DF138E13-FE72-4A20-B1EC-A60A6581FB43}" type="presParOf" srcId="{AFE26549-8D69-41A4-8D17-79FC207DBECF}" destId="{FA8426BC-E7BD-49CE-BD81-8C4AB2F2310B}" srcOrd="2" destOrd="0" presId="urn:microsoft.com/office/officeart/2005/8/layout/vList3"/>
    <dgm:cxn modelId="{D7869130-AB3D-4599-83F3-ED11FC74D0A2}" type="presParOf" srcId="{FA8426BC-E7BD-49CE-BD81-8C4AB2F2310B}" destId="{1AE1B03F-1433-4FF4-BC51-A57DCF7349ED}" srcOrd="0" destOrd="0" presId="urn:microsoft.com/office/officeart/2005/8/layout/vList3"/>
    <dgm:cxn modelId="{8F908454-BBCE-47DF-B313-7752EA46C943}" type="presParOf" srcId="{FA8426BC-E7BD-49CE-BD81-8C4AB2F2310B}" destId="{1171AB49-13E9-49BB-90AA-27F553A85C14}" srcOrd="1" destOrd="0" presId="urn:microsoft.com/office/officeart/2005/8/layout/vList3"/>
    <dgm:cxn modelId="{2AD29E75-0F99-4C99-B092-C117F30E497A}" type="presParOf" srcId="{AFE26549-8D69-41A4-8D17-79FC207DBECF}" destId="{5E4BD40E-CE24-4AC3-B837-1A8312FF8AD0}" srcOrd="3" destOrd="0" presId="urn:microsoft.com/office/officeart/2005/8/layout/vList3"/>
    <dgm:cxn modelId="{A1EEEEB6-1955-483C-8F80-0375F64008E0}" type="presParOf" srcId="{AFE26549-8D69-41A4-8D17-79FC207DBECF}" destId="{CA4AB44E-FC4B-4622-9C96-8192E83CE226}" srcOrd="4" destOrd="0" presId="urn:microsoft.com/office/officeart/2005/8/layout/vList3"/>
    <dgm:cxn modelId="{522EB60F-86C4-4E86-8354-CC8766F5581B}" type="presParOf" srcId="{CA4AB44E-FC4B-4622-9C96-8192E83CE226}" destId="{3311C1EC-BD38-44EE-8D9C-1AD4419D6851}" srcOrd="0" destOrd="0" presId="urn:microsoft.com/office/officeart/2005/8/layout/vList3"/>
    <dgm:cxn modelId="{02A13F46-7B37-4503-B4E1-0953C48C02A7}" type="presParOf" srcId="{CA4AB44E-FC4B-4622-9C96-8192E83CE226}" destId="{C6B82FA2-B220-4DAF-913B-FF27F0A305CC}" srcOrd="1" destOrd="0" presId="urn:microsoft.com/office/officeart/2005/8/layout/vList3"/>
    <dgm:cxn modelId="{B4B80CEC-4124-4D93-A81A-28FCCD07F92D}" type="presParOf" srcId="{AFE26549-8D69-41A4-8D17-79FC207DBECF}" destId="{2C966F86-DF29-4009-89ED-B578F8BC7394}" srcOrd="5" destOrd="0" presId="urn:microsoft.com/office/officeart/2005/8/layout/vList3"/>
    <dgm:cxn modelId="{B2E877DE-3E12-4EA9-B182-32A2270D9E2B}" type="presParOf" srcId="{AFE26549-8D69-41A4-8D17-79FC207DBECF}" destId="{0C34F8EC-C9EA-400C-8251-FF50D147ED9C}" srcOrd="6" destOrd="0" presId="urn:microsoft.com/office/officeart/2005/8/layout/vList3"/>
    <dgm:cxn modelId="{DAA025F3-29F3-49C6-90F8-201506FE3477}" type="presParOf" srcId="{0C34F8EC-C9EA-400C-8251-FF50D147ED9C}" destId="{8164C1D1-DC80-4F7D-B975-11EEF228AE58}" srcOrd="0" destOrd="0" presId="urn:microsoft.com/office/officeart/2005/8/layout/vList3"/>
    <dgm:cxn modelId="{39928F70-1AA7-4F57-AD48-16D51BF2251E}" type="presParOf" srcId="{0C34F8EC-C9EA-400C-8251-FF50D147ED9C}" destId="{D8A6019E-021F-47B8-97A8-364D0D31B9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002EBF-3774-4A49-83F5-D78E455C106C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261A3FAC-11F8-460B-8010-B32164B58061}">
      <dgm:prSet phldrT="[Texto]" custT="1"/>
      <dgm:spPr/>
      <dgm:t>
        <a:bodyPr/>
        <a:lstStyle/>
        <a:p>
          <a:r>
            <a:rPr lang="pt-BR" sz="2000" dirty="0" smtClean="0">
              <a:latin typeface="Gill Sans MT" panose="020B0502020104020203" pitchFamily="34" charset="0"/>
            </a:rPr>
            <a:t>Análises Elétricas (fluxo de potência, estabilidade, curto-circuito,...)</a:t>
          </a:r>
          <a:endParaRPr lang="pt-BR" sz="2000" dirty="0">
            <a:latin typeface="Gill Sans MT" panose="020B0502020104020203" pitchFamily="34" charset="0"/>
          </a:endParaRPr>
        </a:p>
      </dgm:t>
    </dgm:pt>
    <dgm:pt modelId="{83C889CC-7E8A-46A4-8F53-B24187F92B9D}" type="parTrans" cxnId="{DF26A951-A8AC-45BA-BFE3-2C6F7379AA87}">
      <dgm:prSet/>
      <dgm:spPr/>
      <dgm:t>
        <a:bodyPr/>
        <a:lstStyle/>
        <a:p>
          <a:endParaRPr lang="pt-BR" sz="3200">
            <a:latin typeface="Gill Sans MT" panose="020B0502020104020203" pitchFamily="34" charset="0"/>
          </a:endParaRPr>
        </a:p>
      </dgm:t>
    </dgm:pt>
    <dgm:pt modelId="{4F6DCED6-8F9F-4297-9B57-B5CA675F8A5D}" type="sibTrans" cxnId="{DF26A951-A8AC-45BA-BFE3-2C6F7379AA87}">
      <dgm:prSet custT="1"/>
      <dgm:spPr/>
      <dgm:t>
        <a:bodyPr/>
        <a:lstStyle/>
        <a:p>
          <a:endParaRPr lang="pt-BR" sz="2000">
            <a:latin typeface="Gill Sans MT" panose="020B0502020104020203" pitchFamily="34" charset="0"/>
          </a:endParaRPr>
        </a:p>
      </dgm:t>
    </dgm:pt>
    <dgm:pt modelId="{93A0615F-5B75-45C7-ABA9-64817D142FAE}">
      <dgm:prSet phldrT="[Texto]" custT="1"/>
      <dgm:spPr/>
      <dgm:t>
        <a:bodyPr/>
        <a:lstStyle/>
        <a:p>
          <a:r>
            <a:rPr lang="pt-BR" sz="2000" dirty="0" smtClean="0">
              <a:latin typeface="Gill Sans MT" panose="020B0502020104020203" pitchFamily="34" charset="0"/>
            </a:rPr>
            <a:t>Análises socioambientais (corredores das linhas de transmissão, terreno das subestações)</a:t>
          </a:r>
        </a:p>
      </dgm:t>
    </dgm:pt>
    <dgm:pt modelId="{6DE81411-C180-4F87-8FAF-E37CA9746085}" type="parTrans" cxnId="{29BBD88F-C80D-480C-A8D0-2515A32460F5}">
      <dgm:prSet/>
      <dgm:spPr/>
      <dgm:t>
        <a:bodyPr/>
        <a:lstStyle/>
        <a:p>
          <a:endParaRPr lang="pt-BR" sz="3200">
            <a:latin typeface="Gill Sans MT" panose="020B0502020104020203" pitchFamily="34" charset="0"/>
          </a:endParaRPr>
        </a:p>
      </dgm:t>
    </dgm:pt>
    <dgm:pt modelId="{169AA48E-5943-4D51-B14F-5570F59AFBF6}" type="sibTrans" cxnId="{29BBD88F-C80D-480C-A8D0-2515A32460F5}">
      <dgm:prSet custT="1"/>
      <dgm:spPr>
        <a:solidFill>
          <a:srgbClr val="AAB8D2"/>
        </a:solidFill>
      </dgm:spPr>
      <dgm:t>
        <a:bodyPr/>
        <a:lstStyle/>
        <a:p>
          <a:endParaRPr lang="pt-BR" sz="2000">
            <a:latin typeface="Gill Sans MT" panose="020B0502020104020203" pitchFamily="34" charset="0"/>
          </a:endParaRPr>
        </a:p>
      </dgm:t>
    </dgm:pt>
    <dgm:pt modelId="{0332D022-BF6B-47BD-9392-F06815465A12}">
      <dgm:prSet phldrT="[Texto]"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pt-BR" sz="2000" b="0" dirty="0" smtClean="0">
              <a:solidFill>
                <a:schemeClr val="bg1"/>
              </a:solidFill>
              <a:latin typeface="Gill Sans MT" panose="020B0502020104020203" pitchFamily="34" charset="0"/>
            </a:rPr>
            <a:t>Novas instalações de transmissão recomendadas</a:t>
          </a:r>
        </a:p>
      </dgm:t>
    </dgm:pt>
    <dgm:pt modelId="{A22D31B7-382F-48F1-A09E-04B471F79721}" type="sibTrans" cxnId="{12AA4D2D-4AED-404A-A8C2-F7F0CACA2721}">
      <dgm:prSet/>
      <dgm:spPr/>
      <dgm:t>
        <a:bodyPr/>
        <a:lstStyle/>
        <a:p>
          <a:endParaRPr lang="pt-BR" sz="3200">
            <a:latin typeface="Gill Sans MT" panose="020B0502020104020203" pitchFamily="34" charset="0"/>
          </a:endParaRPr>
        </a:p>
      </dgm:t>
    </dgm:pt>
    <dgm:pt modelId="{E59C442F-03FA-48DB-9C84-83B791C4C86E}" type="parTrans" cxnId="{12AA4D2D-4AED-404A-A8C2-F7F0CACA2721}">
      <dgm:prSet/>
      <dgm:spPr/>
      <dgm:t>
        <a:bodyPr/>
        <a:lstStyle/>
        <a:p>
          <a:endParaRPr lang="pt-BR" sz="3200">
            <a:latin typeface="Gill Sans MT" panose="020B0502020104020203" pitchFamily="34" charset="0"/>
          </a:endParaRPr>
        </a:p>
      </dgm:t>
    </dgm:pt>
    <dgm:pt modelId="{8F99DF86-E472-40CF-B76C-EF17713C5103}" type="pres">
      <dgm:prSet presAssocID="{6D002EBF-3774-4A49-83F5-D78E455C106C}" presName="linearFlow" presStyleCnt="0">
        <dgm:presLayoutVars>
          <dgm:dir/>
          <dgm:resizeHandles val="exact"/>
        </dgm:presLayoutVars>
      </dgm:prSet>
      <dgm:spPr/>
    </dgm:pt>
    <dgm:pt modelId="{0BE8D81A-1EA4-4939-868B-C8E7EAE4EF99}" type="pres">
      <dgm:prSet presAssocID="{261A3FAC-11F8-460B-8010-B32164B58061}" presName="node" presStyleLbl="node1" presStyleIdx="0" presStyleCnt="3" custScaleX="157915" custScaleY="151944" custLinFactNeighborY="19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92A253-AC1C-443A-A897-7B758FA93178}" type="pres">
      <dgm:prSet presAssocID="{4F6DCED6-8F9F-4297-9B57-B5CA675F8A5D}" presName="spacerL" presStyleCnt="0"/>
      <dgm:spPr/>
    </dgm:pt>
    <dgm:pt modelId="{E77A65DC-5BD8-4B6B-B020-645BCA813F7F}" type="pres">
      <dgm:prSet presAssocID="{4F6DCED6-8F9F-4297-9B57-B5CA675F8A5D}" presName="sibTrans" presStyleLbl="sibTrans2D1" presStyleIdx="0" presStyleCnt="2" custLinFactNeighborX="-38948" custLinFactNeighborY="3381"/>
      <dgm:spPr/>
      <dgm:t>
        <a:bodyPr/>
        <a:lstStyle/>
        <a:p>
          <a:endParaRPr lang="pt-BR"/>
        </a:p>
      </dgm:t>
    </dgm:pt>
    <dgm:pt modelId="{883B954E-FAB4-471A-9A51-B9C98FD720B2}" type="pres">
      <dgm:prSet presAssocID="{4F6DCED6-8F9F-4297-9B57-B5CA675F8A5D}" presName="spacerR" presStyleCnt="0"/>
      <dgm:spPr/>
    </dgm:pt>
    <dgm:pt modelId="{CC088210-73D1-428C-833E-FF130E89490A}" type="pres">
      <dgm:prSet presAssocID="{93A0615F-5B75-45C7-ABA9-64817D142FAE}" presName="node" presStyleLbl="node1" presStyleIdx="1" presStyleCnt="3" custScaleX="156695" custScaleY="154181" custLinFactNeighborX="-77895" custLinFactNeighborY="23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95C973-6469-4D57-AE26-3817914F56DC}" type="pres">
      <dgm:prSet presAssocID="{169AA48E-5943-4D51-B14F-5570F59AFBF6}" presName="spacerL" presStyleCnt="0"/>
      <dgm:spPr/>
    </dgm:pt>
    <dgm:pt modelId="{C763501C-7462-47FC-BE89-5B6844A10130}" type="pres">
      <dgm:prSet presAssocID="{169AA48E-5943-4D51-B14F-5570F59AFBF6}" presName="sibTrans" presStyleLbl="sibTrans2D1" presStyleIdx="1" presStyleCnt="2" custLinFactNeighborX="-97369" custLinFactNeighborY="3381"/>
      <dgm:spPr/>
      <dgm:t>
        <a:bodyPr/>
        <a:lstStyle/>
        <a:p>
          <a:endParaRPr lang="pt-BR"/>
        </a:p>
      </dgm:t>
    </dgm:pt>
    <dgm:pt modelId="{16033C48-80E2-4B92-8113-267109E605E7}" type="pres">
      <dgm:prSet presAssocID="{169AA48E-5943-4D51-B14F-5570F59AFBF6}" presName="spacerR" presStyleCnt="0"/>
      <dgm:spPr/>
    </dgm:pt>
    <dgm:pt modelId="{AA013CE2-3B19-4C2F-B378-5D66FC922157}" type="pres">
      <dgm:prSet presAssocID="{0332D022-BF6B-47BD-9392-F06815465A12}" presName="node" presStyleLbl="node1" presStyleIdx="2" presStyleCnt="3" custScaleX="157304" custScaleY="151880" custLinFactX="-3702" custLinFactNeighborX="-100000" custLinFactNeighborY="11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0D09A23-37F9-4423-B77F-9E7C398D648E}" type="presOf" srcId="{169AA48E-5943-4D51-B14F-5570F59AFBF6}" destId="{C763501C-7462-47FC-BE89-5B6844A10130}" srcOrd="0" destOrd="0" presId="urn:microsoft.com/office/officeart/2005/8/layout/equation1"/>
    <dgm:cxn modelId="{29BBD88F-C80D-480C-A8D0-2515A32460F5}" srcId="{6D002EBF-3774-4A49-83F5-D78E455C106C}" destId="{93A0615F-5B75-45C7-ABA9-64817D142FAE}" srcOrd="1" destOrd="0" parTransId="{6DE81411-C180-4F87-8FAF-E37CA9746085}" sibTransId="{169AA48E-5943-4D51-B14F-5570F59AFBF6}"/>
    <dgm:cxn modelId="{DF26A951-A8AC-45BA-BFE3-2C6F7379AA87}" srcId="{6D002EBF-3774-4A49-83F5-D78E455C106C}" destId="{261A3FAC-11F8-460B-8010-B32164B58061}" srcOrd="0" destOrd="0" parTransId="{83C889CC-7E8A-46A4-8F53-B24187F92B9D}" sibTransId="{4F6DCED6-8F9F-4297-9B57-B5CA675F8A5D}"/>
    <dgm:cxn modelId="{2DD6BF18-3F50-4F03-9447-93C5B84AED5E}" type="presOf" srcId="{261A3FAC-11F8-460B-8010-B32164B58061}" destId="{0BE8D81A-1EA4-4939-868B-C8E7EAE4EF99}" srcOrd="0" destOrd="0" presId="urn:microsoft.com/office/officeart/2005/8/layout/equation1"/>
    <dgm:cxn modelId="{C5AE76B5-38E0-4E86-8FBC-ED79101BC6A7}" type="presOf" srcId="{6D002EBF-3774-4A49-83F5-D78E455C106C}" destId="{8F99DF86-E472-40CF-B76C-EF17713C5103}" srcOrd="0" destOrd="0" presId="urn:microsoft.com/office/officeart/2005/8/layout/equation1"/>
    <dgm:cxn modelId="{E06CFED1-DEF0-4251-B493-4C35B103B4C2}" type="presOf" srcId="{4F6DCED6-8F9F-4297-9B57-B5CA675F8A5D}" destId="{E77A65DC-5BD8-4B6B-B020-645BCA813F7F}" srcOrd="0" destOrd="0" presId="urn:microsoft.com/office/officeart/2005/8/layout/equation1"/>
    <dgm:cxn modelId="{8C4CF353-39A2-447B-ADCF-23D081980D6C}" type="presOf" srcId="{0332D022-BF6B-47BD-9392-F06815465A12}" destId="{AA013CE2-3B19-4C2F-B378-5D66FC922157}" srcOrd="0" destOrd="0" presId="urn:microsoft.com/office/officeart/2005/8/layout/equation1"/>
    <dgm:cxn modelId="{14CD6E9E-8BE2-47B9-B492-800526715E93}" type="presOf" srcId="{93A0615F-5B75-45C7-ABA9-64817D142FAE}" destId="{CC088210-73D1-428C-833E-FF130E89490A}" srcOrd="0" destOrd="0" presId="urn:microsoft.com/office/officeart/2005/8/layout/equation1"/>
    <dgm:cxn modelId="{12AA4D2D-4AED-404A-A8C2-F7F0CACA2721}" srcId="{6D002EBF-3774-4A49-83F5-D78E455C106C}" destId="{0332D022-BF6B-47BD-9392-F06815465A12}" srcOrd="2" destOrd="0" parTransId="{E59C442F-03FA-48DB-9C84-83B791C4C86E}" sibTransId="{A22D31B7-382F-48F1-A09E-04B471F79721}"/>
    <dgm:cxn modelId="{8CDDE2C3-59D1-4B99-B3BE-C11DD9A0A755}" type="presParOf" srcId="{8F99DF86-E472-40CF-B76C-EF17713C5103}" destId="{0BE8D81A-1EA4-4939-868B-C8E7EAE4EF99}" srcOrd="0" destOrd="0" presId="urn:microsoft.com/office/officeart/2005/8/layout/equation1"/>
    <dgm:cxn modelId="{E7A13D2C-FDD8-4E2C-AC4B-721BD3BDA6F4}" type="presParOf" srcId="{8F99DF86-E472-40CF-B76C-EF17713C5103}" destId="{C592A253-AC1C-443A-A897-7B758FA93178}" srcOrd="1" destOrd="0" presId="urn:microsoft.com/office/officeart/2005/8/layout/equation1"/>
    <dgm:cxn modelId="{FA3BE91F-EC5A-4D42-A8D6-E24E4728CAE2}" type="presParOf" srcId="{8F99DF86-E472-40CF-B76C-EF17713C5103}" destId="{E77A65DC-5BD8-4B6B-B020-645BCA813F7F}" srcOrd="2" destOrd="0" presId="urn:microsoft.com/office/officeart/2005/8/layout/equation1"/>
    <dgm:cxn modelId="{D132FF3E-6E4D-4C6F-B0A7-A81D505549FB}" type="presParOf" srcId="{8F99DF86-E472-40CF-B76C-EF17713C5103}" destId="{883B954E-FAB4-471A-9A51-B9C98FD720B2}" srcOrd="3" destOrd="0" presId="urn:microsoft.com/office/officeart/2005/8/layout/equation1"/>
    <dgm:cxn modelId="{0A0B2AAE-65BA-4487-8816-6BBC3C121A48}" type="presParOf" srcId="{8F99DF86-E472-40CF-B76C-EF17713C5103}" destId="{CC088210-73D1-428C-833E-FF130E89490A}" srcOrd="4" destOrd="0" presId="urn:microsoft.com/office/officeart/2005/8/layout/equation1"/>
    <dgm:cxn modelId="{436D33A0-5AC8-49FC-8D36-C52F422B0A47}" type="presParOf" srcId="{8F99DF86-E472-40CF-B76C-EF17713C5103}" destId="{A495C973-6469-4D57-AE26-3817914F56DC}" srcOrd="5" destOrd="0" presId="urn:microsoft.com/office/officeart/2005/8/layout/equation1"/>
    <dgm:cxn modelId="{BFBEC471-066C-4D75-BE83-F60950693BE0}" type="presParOf" srcId="{8F99DF86-E472-40CF-B76C-EF17713C5103}" destId="{C763501C-7462-47FC-BE89-5B6844A10130}" srcOrd="6" destOrd="0" presId="urn:microsoft.com/office/officeart/2005/8/layout/equation1"/>
    <dgm:cxn modelId="{D6CD3672-01CC-46C9-928D-7182668CD4E3}" type="presParOf" srcId="{8F99DF86-E472-40CF-B76C-EF17713C5103}" destId="{16033C48-80E2-4B92-8113-267109E605E7}" srcOrd="7" destOrd="0" presId="urn:microsoft.com/office/officeart/2005/8/layout/equation1"/>
    <dgm:cxn modelId="{FCDB7ECC-6ABE-42B5-8B7A-B4349235D25A}" type="presParOf" srcId="{8F99DF86-E472-40CF-B76C-EF17713C5103}" destId="{AA013CE2-3B19-4C2F-B378-5D66FC92215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FF09F9-4F9A-4920-BB42-338F6FA827FF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079C70-E89A-40D3-AFDF-6D00C29940E8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000" b="1" dirty="0" smtClean="0">
              <a:latin typeface="Gill Sans MT" panose="020B0502020104020203" pitchFamily="34" charset="0"/>
            </a:rPr>
            <a:t>Elaboração do Relatório R1 </a:t>
          </a:r>
          <a:r>
            <a:rPr lang="pt-BR" sz="2000" b="1" dirty="0" smtClean="0">
              <a:solidFill>
                <a:srgbClr val="FFC000"/>
              </a:solidFill>
              <a:latin typeface="Gill Sans MT" panose="020B0502020104020203" pitchFamily="34" charset="0"/>
            </a:rPr>
            <a:t>(EPE)</a:t>
          </a:r>
          <a:endParaRPr lang="pt-BR" sz="2000" b="1" dirty="0">
            <a:solidFill>
              <a:srgbClr val="FFC000"/>
            </a:solidFill>
            <a:latin typeface="Gill Sans MT" panose="020B0502020104020203" pitchFamily="34" charset="0"/>
          </a:endParaRPr>
        </a:p>
      </dgm:t>
    </dgm:pt>
    <dgm:pt modelId="{97F20BF0-E934-4621-B422-123F31A5FE41}" type="parTrans" cxnId="{1E559573-C9DE-4EFE-BE60-06601322C8EF}">
      <dgm:prSet/>
      <dgm:spPr/>
      <dgm:t>
        <a:bodyPr/>
        <a:lstStyle/>
        <a:p>
          <a:endParaRPr lang="pt-BR"/>
        </a:p>
      </dgm:t>
    </dgm:pt>
    <dgm:pt modelId="{B7B0AB99-B4CB-47AA-AD94-2C6BD9249BA4}" type="sibTrans" cxnId="{1E559573-C9DE-4EFE-BE60-06601322C8EF}">
      <dgm:prSet/>
      <dgm:spPr/>
      <dgm:t>
        <a:bodyPr/>
        <a:lstStyle/>
        <a:p>
          <a:endParaRPr lang="pt-BR"/>
        </a:p>
      </dgm:t>
    </dgm:pt>
    <dgm:pt modelId="{D4EBD1DB-A4B4-44E1-BF83-839139B03707}">
      <dgm:prSet phldrT="[Texto]" custT="1"/>
      <dgm:spPr>
        <a:solidFill>
          <a:schemeClr val="accent2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pt-BR" sz="1800" kern="1200" dirty="0" smtClean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  <a:ea typeface="+mn-ea"/>
              <a:cs typeface="Arial" panose="020B0604020202020204" pitchFamily="34" charset="0"/>
            </a:rPr>
            <a:t>Maior aproximação da EPE junto aos órgãos ambientais e intervenientes no licenciamento ambiental</a:t>
          </a:r>
          <a:endParaRPr lang="pt-BR" sz="1800" kern="1200" dirty="0">
            <a:solidFill>
              <a:schemeClr val="bg2">
                <a:lumMod val="25000"/>
              </a:schemeClr>
            </a:solidFill>
            <a:latin typeface="Gill Sans MT" panose="020B0502020104020203" pitchFamily="34" charset="0"/>
            <a:ea typeface="+mn-ea"/>
            <a:cs typeface="Arial" panose="020B0604020202020204" pitchFamily="34" charset="0"/>
          </a:endParaRPr>
        </a:p>
      </dgm:t>
    </dgm:pt>
    <dgm:pt modelId="{4E934AD4-2745-45FF-8D4B-25639349375E}" type="parTrans" cxnId="{776CDF25-E334-485D-A7AA-D146957B438F}">
      <dgm:prSet/>
      <dgm:spPr/>
      <dgm:t>
        <a:bodyPr/>
        <a:lstStyle/>
        <a:p>
          <a:endParaRPr lang="pt-BR"/>
        </a:p>
      </dgm:t>
    </dgm:pt>
    <dgm:pt modelId="{CD731121-6219-4D24-B1F2-7223349EA207}" type="sibTrans" cxnId="{776CDF25-E334-485D-A7AA-D146957B438F}">
      <dgm:prSet/>
      <dgm:spPr/>
      <dgm:t>
        <a:bodyPr/>
        <a:lstStyle/>
        <a:p>
          <a:endParaRPr lang="pt-BR"/>
        </a:p>
      </dgm:t>
    </dgm:pt>
    <dgm:pt modelId="{7E806B84-7FE0-45B4-8012-F93982190555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000" b="1" dirty="0" smtClean="0">
              <a:latin typeface="Gill Sans MT" panose="020B0502020104020203" pitchFamily="34" charset="0"/>
            </a:rPr>
            <a:t>Elaboração do Relatório R2, R3, R4 </a:t>
          </a:r>
          <a:r>
            <a:rPr lang="pt-BR" sz="2000" b="1" dirty="0" smtClean="0">
              <a:solidFill>
                <a:srgbClr val="FFC000"/>
              </a:solidFill>
              <a:latin typeface="Gill Sans MT" panose="020B0502020104020203" pitchFamily="34" charset="0"/>
            </a:rPr>
            <a:t>(Empresas)</a:t>
          </a:r>
          <a:endParaRPr lang="pt-BR" sz="2000" b="1" dirty="0">
            <a:solidFill>
              <a:srgbClr val="FFC000"/>
            </a:solidFill>
            <a:latin typeface="Gill Sans MT" panose="020B0502020104020203" pitchFamily="34" charset="0"/>
          </a:endParaRPr>
        </a:p>
      </dgm:t>
    </dgm:pt>
    <dgm:pt modelId="{609F04C2-A4BF-4C47-8D4E-2FA8635EEBCE}" type="parTrans" cxnId="{6F324E55-73D6-4EDD-9C0B-3F12F88248F2}">
      <dgm:prSet/>
      <dgm:spPr/>
      <dgm:t>
        <a:bodyPr/>
        <a:lstStyle/>
        <a:p>
          <a:endParaRPr lang="pt-BR"/>
        </a:p>
      </dgm:t>
    </dgm:pt>
    <dgm:pt modelId="{05379B0A-C72D-4BAA-80F8-C118A2C092A4}" type="sibTrans" cxnId="{6F324E55-73D6-4EDD-9C0B-3F12F88248F2}">
      <dgm:prSet/>
      <dgm:spPr/>
      <dgm:t>
        <a:bodyPr/>
        <a:lstStyle/>
        <a:p>
          <a:endParaRPr lang="pt-BR"/>
        </a:p>
      </dgm:t>
    </dgm:pt>
    <dgm:pt modelId="{91D6E0B3-3463-411E-8B0B-17AA7F71E643}">
      <dgm:prSet phldrT="[Texto]" custT="1"/>
      <dgm:spPr>
        <a:solidFill>
          <a:schemeClr val="accent2">
            <a:lumMod val="40000"/>
            <a:lumOff val="60000"/>
            <a:alpha val="4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en-US" altLang="pt-BR" sz="1800" kern="1200" dirty="0" smtClean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  <a:ea typeface="+mn-ea"/>
              <a:cs typeface="Arial" panose="020B0604020202020204" pitchFamily="34" charset="0"/>
            </a:rPr>
            <a:t>Realização de reunião inicial EPE/Agentes.</a:t>
          </a:r>
          <a:endParaRPr lang="pt-BR" sz="1800" kern="1200" dirty="0">
            <a:solidFill>
              <a:schemeClr val="bg2">
                <a:lumMod val="25000"/>
              </a:schemeClr>
            </a:solidFill>
            <a:latin typeface="Gill Sans MT" panose="020B0502020104020203" pitchFamily="34" charset="0"/>
            <a:ea typeface="+mn-ea"/>
            <a:cs typeface="Arial" panose="020B0604020202020204" pitchFamily="34" charset="0"/>
          </a:endParaRPr>
        </a:p>
      </dgm:t>
    </dgm:pt>
    <dgm:pt modelId="{E2F535BC-8DC0-4784-A07C-B767348C37FD}" type="parTrans" cxnId="{B6AC6DAC-AE87-41D7-80C9-07BAA4518C00}">
      <dgm:prSet/>
      <dgm:spPr/>
      <dgm:t>
        <a:bodyPr/>
        <a:lstStyle/>
        <a:p>
          <a:endParaRPr lang="pt-BR"/>
        </a:p>
      </dgm:t>
    </dgm:pt>
    <dgm:pt modelId="{BB87AC47-A2B2-409E-AA2B-5032EE67F204}" type="sibTrans" cxnId="{B6AC6DAC-AE87-41D7-80C9-07BAA4518C00}">
      <dgm:prSet/>
      <dgm:spPr/>
      <dgm:t>
        <a:bodyPr/>
        <a:lstStyle/>
        <a:p>
          <a:endParaRPr lang="pt-BR"/>
        </a:p>
      </dgm:t>
    </dgm:pt>
    <dgm:pt modelId="{7A3D807C-75C7-46F1-8E13-56581D162EA8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000" b="1" dirty="0" smtClean="0">
              <a:latin typeface="Gill Sans MT" panose="020B0502020104020203" pitchFamily="34" charset="0"/>
            </a:rPr>
            <a:t>Elaboração do Relatório R5 – </a:t>
          </a:r>
          <a:r>
            <a:rPr lang="pt-BR" sz="2000" b="1" dirty="0" smtClean="0">
              <a:solidFill>
                <a:srgbClr val="FFC000"/>
              </a:solidFill>
              <a:latin typeface="Gill Sans MT" panose="020B0502020104020203" pitchFamily="34" charset="0"/>
            </a:rPr>
            <a:t>Custos Fundiários</a:t>
          </a:r>
          <a:endParaRPr lang="pt-BR" sz="2000" b="1" dirty="0">
            <a:solidFill>
              <a:srgbClr val="FFC000"/>
            </a:solidFill>
            <a:latin typeface="Gill Sans MT" panose="020B0502020104020203" pitchFamily="34" charset="0"/>
          </a:endParaRPr>
        </a:p>
      </dgm:t>
    </dgm:pt>
    <dgm:pt modelId="{2C34F58D-07A1-43E5-81D5-7329A8D4D3D0}" type="parTrans" cxnId="{C873413B-5585-4038-94BC-145E36C912EC}">
      <dgm:prSet/>
      <dgm:spPr/>
      <dgm:t>
        <a:bodyPr/>
        <a:lstStyle/>
        <a:p>
          <a:endParaRPr lang="pt-BR"/>
        </a:p>
      </dgm:t>
    </dgm:pt>
    <dgm:pt modelId="{EA3D22CD-8596-4785-B942-F2F9CD1F7C79}" type="sibTrans" cxnId="{C873413B-5585-4038-94BC-145E36C912EC}">
      <dgm:prSet/>
      <dgm:spPr/>
      <dgm:t>
        <a:bodyPr/>
        <a:lstStyle/>
        <a:p>
          <a:endParaRPr lang="pt-BR"/>
        </a:p>
      </dgm:t>
    </dgm:pt>
    <dgm:pt modelId="{464C237E-872F-4C33-AC32-0E220DE121C1}">
      <dgm:prSet phldrT="[Texto]" custT="1"/>
      <dgm:spPr>
        <a:solidFill>
          <a:schemeClr val="accent2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pt-BR" sz="1800" kern="1200" dirty="0" smtClean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  <a:ea typeface="+mn-ea"/>
              <a:cs typeface="Arial" panose="020B0604020202020204" pitchFamily="34" charset="0"/>
            </a:rPr>
            <a:t>Solicitado em todos os estudos. </a:t>
          </a:r>
          <a:endParaRPr lang="pt-BR" sz="1800" kern="1200" dirty="0">
            <a:solidFill>
              <a:schemeClr val="bg2">
                <a:lumMod val="25000"/>
              </a:schemeClr>
            </a:solidFill>
            <a:latin typeface="Gill Sans MT" panose="020B0502020104020203" pitchFamily="34" charset="0"/>
            <a:ea typeface="+mn-ea"/>
            <a:cs typeface="Arial" panose="020B0604020202020204" pitchFamily="34" charset="0"/>
          </a:endParaRPr>
        </a:p>
      </dgm:t>
    </dgm:pt>
    <dgm:pt modelId="{373FBDC5-1599-4EAD-BCCD-97980204F203}" type="parTrans" cxnId="{5099F6DE-64EC-448B-8725-4349E81FA1A0}">
      <dgm:prSet/>
      <dgm:spPr/>
      <dgm:t>
        <a:bodyPr/>
        <a:lstStyle/>
        <a:p>
          <a:endParaRPr lang="pt-BR"/>
        </a:p>
      </dgm:t>
    </dgm:pt>
    <dgm:pt modelId="{C515E71A-0672-44A4-A3BB-587F812204F0}" type="sibTrans" cxnId="{5099F6DE-64EC-448B-8725-4349E81FA1A0}">
      <dgm:prSet/>
      <dgm:spPr/>
      <dgm:t>
        <a:bodyPr/>
        <a:lstStyle/>
        <a:p>
          <a:endParaRPr lang="pt-BR"/>
        </a:p>
      </dgm:t>
    </dgm:pt>
    <dgm:pt modelId="{8D20C7D8-DC16-4472-AE42-B774A156E7B8}">
      <dgm:prSet custT="1"/>
      <dgm:spPr>
        <a:solidFill>
          <a:schemeClr val="accent2">
            <a:lumMod val="40000"/>
            <a:lumOff val="60000"/>
            <a:alpha val="4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altLang="pt-BR" sz="1800" kern="1200" dirty="0" smtClean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  <a:ea typeface="+mn-ea"/>
              <a:cs typeface="Arial" panose="020B0604020202020204" pitchFamily="34" charset="0"/>
            </a:rPr>
            <a:t>Contatos e reuniões em caso de resultados preliminares diferentes das recomendações do R1 e/ou para esclarecimento de dúvidas.</a:t>
          </a:r>
          <a:endParaRPr lang="pt-BR" sz="1800" kern="1200" dirty="0">
            <a:solidFill>
              <a:schemeClr val="bg2">
                <a:lumMod val="25000"/>
              </a:schemeClr>
            </a:solidFill>
            <a:latin typeface="Gill Sans MT" panose="020B0502020104020203" pitchFamily="34" charset="0"/>
            <a:ea typeface="+mn-ea"/>
            <a:cs typeface="Arial" panose="020B0604020202020204" pitchFamily="34" charset="0"/>
          </a:endParaRPr>
        </a:p>
      </dgm:t>
    </dgm:pt>
    <dgm:pt modelId="{95007F02-7FEE-4906-91DB-EFA646F5B775}" type="parTrans" cxnId="{E91ECC4D-0A90-44C7-ACFA-99FCB9A41104}">
      <dgm:prSet/>
      <dgm:spPr/>
      <dgm:t>
        <a:bodyPr/>
        <a:lstStyle/>
        <a:p>
          <a:endParaRPr lang="pt-BR"/>
        </a:p>
      </dgm:t>
    </dgm:pt>
    <dgm:pt modelId="{3E1CE842-86F1-4989-ADD7-0EC98A1E801E}" type="sibTrans" cxnId="{E91ECC4D-0A90-44C7-ACFA-99FCB9A41104}">
      <dgm:prSet/>
      <dgm:spPr/>
      <dgm:t>
        <a:bodyPr/>
        <a:lstStyle/>
        <a:p>
          <a:endParaRPr lang="pt-BR"/>
        </a:p>
      </dgm:t>
    </dgm:pt>
    <dgm:pt modelId="{E5F61431-40D2-4E3B-8F2B-31C47AF7F1E0}" type="pres">
      <dgm:prSet presAssocID="{E0FF09F9-4F9A-4920-BB42-338F6FA827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741628A-B12A-42F2-A2FB-EB460AFD1FB1}" type="pres">
      <dgm:prSet presAssocID="{83079C70-E89A-40D3-AFDF-6D00C29940E8}" presName="linNode" presStyleCnt="0"/>
      <dgm:spPr/>
      <dgm:t>
        <a:bodyPr/>
        <a:lstStyle/>
        <a:p>
          <a:endParaRPr lang="pt-BR"/>
        </a:p>
      </dgm:t>
    </dgm:pt>
    <dgm:pt modelId="{7B86959F-4F89-4B50-B137-308CCDCD544E}" type="pres">
      <dgm:prSet presAssocID="{83079C70-E89A-40D3-AFDF-6D00C29940E8}" presName="parentText" presStyleLbl="node1" presStyleIdx="0" presStyleCnt="3" custScaleY="8001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95897B-56F5-4F87-AC4C-44AE78C8A53A}" type="pres">
      <dgm:prSet presAssocID="{83079C70-E89A-40D3-AFDF-6D00C29940E8}" presName="descendantText" presStyleLbl="alignAccFollowNode1" presStyleIdx="0" presStyleCnt="3" custScaleY="800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7CAF59-A205-45BC-A81C-5942D315F36C}" type="pres">
      <dgm:prSet presAssocID="{B7B0AB99-B4CB-47AA-AD94-2C6BD9249BA4}" presName="sp" presStyleCnt="0"/>
      <dgm:spPr/>
      <dgm:t>
        <a:bodyPr/>
        <a:lstStyle/>
        <a:p>
          <a:endParaRPr lang="pt-BR"/>
        </a:p>
      </dgm:t>
    </dgm:pt>
    <dgm:pt modelId="{B0744A1D-CFAD-4EA1-A1BA-664305F191E5}" type="pres">
      <dgm:prSet presAssocID="{7E806B84-7FE0-45B4-8012-F93982190555}" presName="linNode" presStyleCnt="0"/>
      <dgm:spPr/>
      <dgm:t>
        <a:bodyPr/>
        <a:lstStyle/>
        <a:p>
          <a:endParaRPr lang="pt-BR"/>
        </a:p>
      </dgm:t>
    </dgm:pt>
    <dgm:pt modelId="{A97D16C7-75A0-4BDD-99B7-1971091DF744}" type="pres">
      <dgm:prSet presAssocID="{7E806B84-7FE0-45B4-8012-F93982190555}" presName="parentText" presStyleLbl="node1" presStyleIdx="1" presStyleCnt="3" custScaleY="9373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DB6377-EA91-4634-8BC7-72332AC9912A}" type="pres">
      <dgm:prSet presAssocID="{7E806B84-7FE0-45B4-8012-F93982190555}" presName="descendantText" presStyleLbl="alignAccFollowNode1" presStyleIdx="1" presStyleCnt="3" custScaleY="1054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3EDC31-A758-4ACE-8567-DCB638A29D72}" type="pres">
      <dgm:prSet presAssocID="{05379B0A-C72D-4BAA-80F8-C118A2C092A4}" presName="sp" presStyleCnt="0"/>
      <dgm:spPr/>
      <dgm:t>
        <a:bodyPr/>
        <a:lstStyle/>
        <a:p>
          <a:endParaRPr lang="pt-BR"/>
        </a:p>
      </dgm:t>
    </dgm:pt>
    <dgm:pt modelId="{D7720DAA-8B46-47B2-8857-DDD0278FDCC6}" type="pres">
      <dgm:prSet presAssocID="{7A3D807C-75C7-46F1-8E13-56581D162EA8}" presName="linNode" presStyleCnt="0"/>
      <dgm:spPr/>
      <dgm:t>
        <a:bodyPr/>
        <a:lstStyle/>
        <a:p>
          <a:endParaRPr lang="pt-BR"/>
        </a:p>
      </dgm:t>
    </dgm:pt>
    <dgm:pt modelId="{9C100C8D-BA30-4934-B9BF-16F78DDBF1B1}" type="pres">
      <dgm:prSet presAssocID="{7A3D807C-75C7-46F1-8E13-56581D162EA8}" presName="parentText" presStyleLbl="node1" presStyleIdx="2" presStyleCnt="3" custScaleY="7334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77EF00-8206-43EF-8647-B154A0E99361}" type="pres">
      <dgm:prSet presAssocID="{7A3D807C-75C7-46F1-8E13-56581D162EA8}" presName="descendantText" presStyleLbl="alignAccFollowNode1" presStyleIdx="2" presStyleCnt="3" custScaleY="733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559573-C9DE-4EFE-BE60-06601322C8EF}" srcId="{E0FF09F9-4F9A-4920-BB42-338F6FA827FF}" destId="{83079C70-E89A-40D3-AFDF-6D00C29940E8}" srcOrd="0" destOrd="0" parTransId="{97F20BF0-E934-4621-B422-123F31A5FE41}" sibTransId="{B7B0AB99-B4CB-47AA-AD94-2C6BD9249BA4}"/>
    <dgm:cxn modelId="{5099F6DE-64EC-448B-8725-4349E81FA1A0}" srcId="{7A3D807C-75C7-46F1-8E13-56581D162EA8}" destId="{464C237E-872F-4C33-AC32-0E220DE121C1}" srcOrd="0" destOrd="0" parTransId="{373FBDC5-1599-4EAD-BCCD-97980204F203}" sibTransId="{C515E71A-0672-44A4-A3BB-587F812204F0}"/>
    <dgm:cxn modelId="{B6AC6DAC-AE87-41D7-80C9-07BAA4518C00}" srcId="{7E806B84-7FE0-45B4-8012-F93982190555}" destId="{91D6E0B3-3463-411E-8B0B-17AA7F71E643}" srcOrd="0" destOrd="0" parTransId="{E2F535BC-8DC0-4784-A07C-B767348C37FD}" sibTransId="{BB87AC47-A2B2-409E-AA2B-5032EE67F204}"/>
    <dgm:cxn modelId="{5DA26B39-4019-4190-BC89-E80B6C33A0F4}" type="presOf" srcId="{7A3D807C-75C7-46F1-8E13-56581D162EA8}" destId="{9C100C8D-BA30-4934-B9BF-16F78DDBF1B1}" srcOrd="0" destOrd="0" presId="urn:microsoft.com/office/officeart/2005/8/layout/vList5"/>
    <dgm:cxn modelId="{919239B4-8D14-42DC-9708-783E3D3E4B5B}" type="presOf" srcId="{D4EBD1DB-A4B4-44E1-BF83-839139B03707}" destId="{4195897B-56F5-4F87-AC4C-44AE78C8A53A}" srcOrd="0" destOrd="0" presId="urn:microsoft.com/office/officeart/2005/8/layout/vList5"/>
    <dgm:cxn modelId="{BA438219-1CF8-4C26-869E-B37C57DB7677}" type="presOf" srcId="{E0FF09F9-4F9A-4920-BB42-338F6FA827FF}" destId="{E5F61431-40D2-4E3B-8F2B-31C47AF7F1E0}" srcOrd="0" destOrd="0" presId="urn:microsoft.com/office/officeart/2005/8/layout/vList5"/>
    <dgm:cxn modelId="{6F324E55-73D6-4EDD-9C0B-3F12F88248F2}" srcId="{E0FF09F9-4F9A-4920-BB42-338F6FA827FF}" destId="{7E806B84-7FE0-45B4-8012-F93982190555}" srcOrd="1" destOrd="0" parTransId="{609F04C2-A4BF-4C47-8D4E-2FA8635EEBCE}" sibTransId="{05379B0A-C72D-4BAA-80F8-C118A2C092A4}"/>
    <dgm:cxn modelId="{03625A81-B7F8-4411-BC9C-B2F93AA9015C}" type="presOf" srcId="{8D20C7D8-DC16-4472-AE42-B774A156E7B8}" destId="{06DB6377-EA91-4634-8BC7-72332AC9912A}" srcOrd="0" destOrd="1" presId="urn:microsoft.com/office/officeart/2005/8/layout/vList5"/>
    <dgm:cxn modelId="{776CDF25-E334-485D-A7AA-D146957B438F}" srcId="{83079C70-E89A-40D3-AFDF-6D00C29940E8}" destId="{D4EBD1DB-A4B4-44E1-BF83-839139B03707}" srcOrd="0" destOrd="0" parTransId="{4E934AD4-2745-45FF-8D4B-25639349375E}" sibTransId="{CD731121-6219-4D24-B1F2-7223349EA207}"/>
    <dgm:cxn modelId="{0CC8A7FF-142D-41C7-A1A7-528C4A025B72}" type="presOf" srcId="{464C237E-872F-4C33-AC32-0E220DE121C1}" destId="{F077EF00-8206-43EF-8647-B154A0E99361}" srcOrd="0" destOrd="0" presId="urn:microsoft.com/office/officeart/2005/8/layout/vList5"/>
    <dgm:cxn modelId="{3C434146-8604-4D41-B0EA-9348CE31F9A4}" type="presOf" srcId="{83079C70-E89A-40D3-AFDF-6D00C29940E8}" destId="{7B86959F-4F89-4B50-B137-308CCDCD544E}" srcOrd="0" destOrd="0" presId="urn:microsoft.com/office/officeart/2005/8/layout/vList5"/>
    <dgm:cxn modelId="{E91ECC4D-0A90-44C7-ACFA-99FCB9A41104}" srcId="{7E806B84-7FE0-45B4-8012-F93982190555}" destId="{8D20C7D8-DC16-4472-AE42-B774A156E7B8}" srcOrd="1" destOrd="0" parTransId="{95007F02-7FEE-4906-91DB-EFA646F5B775}" sibTransId="{3E1CE842-86F1-4989-ADD7-0EC98A1E801E}"/>
    <dgm:cxn modelId="{47B7B6EA-7E90-46A5-8565-931052FC962C}" type="presOf" srcId="{91D6E0B3-3463-411E-8B0B-17AA7F71E643}" destId="{06DB6377-EA91-4634-8BC7-72332AC9912A}" srcOrd="0" destOrd="0" presId="urn:microsoft.com/office/officeart/2005/8/layout/vList5"/>
    <dgm:cxn modelId="{C873413B-5585-4038-94BC-145E36C912EC}" srcId="{E0FF09F9-4F9A-4920-BB42-338F6FA827FF}" destId="{7A3D807C-75C7-46F1-8E13-56581D162EA8}" srcOrd="2" destOrd="0" parTransId="{2C34F58D-07A1-43E5-81D5-7329A8D4D3D0}" sibTransId="{EA3D22CD-8596-4785-B942-F2F9CD1F7C79}"/>
    <dgm:cxn modelId="{A9DFAE9E-48A3-448C-A676-A1BC715A4E4D}" type="presOf" srcId="{7E806B84-7FE0-45B4-8012-F93982190555}" destId="{A97D16C7-75A0-4BDD-99B7-1971091DF744}" srcOrd="0" destOrd="0" presId="urn:microsoft.com/office/officeart/2005/8/layout/vList5"/>
    <dgm:cxn modelId="{43EF6EC0-8BB2-41A6-A2DA-FA7E8829A20B}" type="presParOf" srcId="{E5F61431-40D2-4E3B-8F2B-31C47AF7F1E0}" destId="{9741628A-B12A-42F2-A2FB-EB460AFD1FB1}" srcOrd="0" destOrd="0" presId="urn:microsoft.com/office/officeart/2005/8/layout/vList5"/>
    <dgm:cxn modelId="{FEB85493-46BB-4B41-9C61-58AE13496499}" type="presParOf" srcId="{9741628A-B12A-42F2-A2FB-EB460AFD1FB1}" destId="{7B86959F-4F89-4B50-B137-308CCDCD544E}" srcOrd="0" destOrd="0" presId="urn:microsoft.com/office/officeart/2005/8/layout/vList5"/>
    <dgm:cxn modelId="{31A8CDBC-E1D7-4903-A6AB-49597A204E10}" type="presParOf" srcId="{9741628A-B12A-42F2-A2FB-EB460AFD1FB1}" destId="{4195897B-56F5-4F87-AC4C-44AE78C8A53A}" srcOrd="1" destOrd="0" presId="urn:microsoft.com/office/officeart/2005/8/layout/vList5"/>
    <dgm:cxn modelId="{63ED5BE5-B379-4ED4-BFBE-05512E60A465}" type="presParOf" srcId="{E5F61431-40D2-4E3B-8F2B-31C47AF7F1E0}" destId="{947CAF59-A205-45BC-A81C-5942D315F36C}" srcOrd="1" destOrd="0" presId="urn:microsoft.com/office/officeart/2005/8/layout/vList5"/>
    <dgm:cxn modelId="{3F123CE6-5F41-46D5-9826-70A935104DB3}" type="presParOf" srcId="{E5F61431-40D2-4E3B-8F2B-31C47AF7F1E0}" destId="{B0744A1D-CFAD-4EA1-A1BA-664305F191E5}" srcOrd="2" destOrd="0" presId="urn:microsoft.com/office/officeart/2005/8/layout/vList5"/>
    <dgm:cxn modelId="{AE4368A1-A6BB-4CD4-B47C-BFFFC472F8F9}" type="presParOf" srcId="{B0744A1D-CFAD-4EA1-A1BA-664305F191E5}" destId="{A97D16C7-75A0-4BDD-99B7-1971091DF744}" srcOrd="0" destOrd="0" presId="urn:microsoft.com/office/officeart/2005/8/layout/vList5"/>
    <dgm:cxn modelId="{ADE0C574-A288-47CC-8A1D-4C5612F7F641}" type="presParOf" srcId="{B0744A1D-CFAD-4EA1-A1BA-664305F191E5}" destId="{06DB6377-EA91-4634-8BC7-72332AC9912A}" srcOrd="1" destOrd="0" presId="urn:microsoft.com/office/officeart/2005/8/layout/vList5"/>
    <dgm:cxn modelId="{423434CF-6B7F-492B-8777-FA624E77CDFB}" type="presParOf" srcId="{E5F61431-40D2-4E3B-8F2B-31C47AF7F1E0}" destId="{BD3EDC31-A758-4ACE-8567-DCB638A29D72}" srcOrd="3" destOrd="0" presId="urn:microsoft.com/office/officeart/2005/8/layout/vList5"/>
    <dgm:cxn modelId="{7DE5DF2C-17D4-473B-9D37-3D97D9F8D82D}" type="presParOf" srcId="{E5F61431-40D2-4E3B-8F2B-31C47AF7F1E0}" destId="{D7720DAA-8B46-47B2-8857-DDD0278FDCC6}" srcOrd="4" destOrd="0" presId="urn:microsoft.com/office/officeart/2005/8/layout/vList5"/>
    <dgm:cxn modelId="{CB54897F-1B6B-47F5-BFDA-E93295C33D37}" type="presParOf" srcId="{D7720DAA-8B46-47B2-8857-DDD0278FDCC6}" destId="{9C100C8D-BA30-4934-B9BF-16F78DDBF1B1}" srcOrd="0" destOrd="0" presId="urn:microsoft.com/office/officeart/2005/8/layout/vList5"/>
    <dgm:cxn modelId="{AA63E3F6-5805-4E54-B299-9C6A8A05E39D}" type="presParOf" srcId="{D7720DAA-8B46-47B2-8857-DDD0278FDCC6}" destId="{F077EF00-8206-43EF-8647-B154A0E993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FAD7C6-2960-4684-AB19-75D3BC6402BB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1196EF-A5DA-433A-A999-9F02C53AF05B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Evolução Física e Investimentos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2712B-7C0F-4244-A38C-71C10F824805}" type="parTrans" cxnId="{A8D0F989-5268-40AE-B943-BBF1830100AF}">
      <dgm:prSet/>
      <dgm:spPr/>
      <dgm:t>
        <a:bodyPr/>
        <a:lstStyle/>
        <a:p>
          <a:endParaRPr lang="pt-BR" b="1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CD780-8AE7-4A0E-82BE-BEEE378F81D9}" type="sibTrans" cxnId="{A8D0F989-5268-40AE-B943-BBF1830100AF}">
      <dgm:prSet/>
      <dgm:spPr/>
      <dgm:t>
        <a:bodyPr/>
        <a:lstStyle/>
        <a:p>
          <a:endParaRPr lang="pt-BR" b="1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D02BB-7B2F-4D52-92F3-C363926DBA7D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spcAft>
              <a:spcPts val="200"/>
            </a:spcAft>
          </a:pPr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Tarifas de Uso do Sistema de Transmissão (TUST)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62556-E33D-4DF9-87DB-E7229C57695A}" type="parTrans" cxnId="{82793311-68A5-4506-8643-45A32C2759D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33F97-EAA0-40B3-B14B-3A2AFB2546BF}" type="sibTrans" cxnId="{82793311-68A5-4506-8643-45A32C2759D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92C884-C4C7-497D-9F17-65066007D3F3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Considerações Finais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B76F7-78A9-4160-B618-0E81F048A384}" type="parTrans" cxnId="{D8B6A6F0-1788-4A8B-95BD-DAA041D42F85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9762E-8A6C-4C28-B2EA-60007469208A}" type="sibTrans" cxnId="{D8B6A6F0-1788-4A8B-95BD-DAA041D42F85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CC421-4257-4867-9853-017870612C5D}">
      <dgm:prSet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Planejamento da Transmissão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309A2-5DEF-4E8D-A5EA-CEEB7B7749FB}" type="parTrans" cxnId="{32957723-6C9A-4182-AA82-F0F71235F77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09DBC-3074-497C-B931-FC177FD4701B}" type="sibTrans" cxnId="{32957723-6C9A-4182-AA82-F0F71235F77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1D1AB-DA43-4C3C-8C95-C6FECB154B6C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Expansão das Interligações Regionais</a:t>
          </a:r>
          <a:endParaRPr lang="pt-BR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0200F-7CF0-4717-81BC-3665626F955A}" type="parTrans" cxnId="{F81185C4-D1AA-4082-8F6D-992313F2791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4D9915-F078-4626-A6BB-8A32EDD603B5}" type="sibTrans" cxnId="{F81185C4-D1AA-4082-8F6D-992313F2791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E257E-4A25-4D56-93ED-7BD88CA7154C}" type="pres">
      <dgm:prSet presAssocID="{B0FAD7C6-2960-4684-AB19-75D3BC6402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5F40B62-FF4E-4F5C-BB9F-B74A6C6D4AE8}" type="pres">
      <dgm:prSet presAssocID="{B0FAD7C6-2960-4684-AB19-75D3BC6402BB}" presName="Name1" presStyleCnt="0"/>
      <dgm:spPr/>
    </dgm:pt>
    <dgm:pt modelId="{4F9AC9C4-5497-4289-831C-FA157C6CFDC5}" type="pres">
      <dgm:prSet presAssocID="{B0FAD7C6-2960-4684-AB19-75D3BC6402BB}" presName="cycle" presStyleCnt="0"/>
      <dgm:spPr/>
    </dgm:pt>
    <dgm:pt modelId="{557229DD-5FEC-4D3F-864A-C3A10CC51A5F}" type="pres">
      <dgm:prSet presAssocID="{B0FAD7C6-2960-4684-AB19-75D3BC6402BB}" presName="srcNode" presStyleLbl="node1" presStyleIdx="0" presStyleCnt="5"/>
      <dgm:spPr/>
    </dgm:pt>
    <dgm:pt modelId="{BEDAC5FF-D502-459C-AE6A-82452F71F406}" type="pres">
      <dgm:prSet presAssocID="{B0FAD7C6-2960-4684-AB19-75D3BC6402BB}" presName="conn" presStyleLbl="parChTrans1D2" presStyleIdx="0" presStyleCnt="1"/>
      <dgm:spPr/>
      <dgm:t>
        <a:bodyPr/>
        <a:lstStyle/>
        <a:p>
          <a:endParaRPr lang="pt-BR"/>
        </a:p>
      </dgm:t>
    </dgm:pt>
    <dgm:pt modelId="{1A0D3E64-3C0D-42BA-8A2D-E85E23739FFE}" type="pres">
      <dgm:prSet presAssocID="{B0FAD7C6-2960-4684-AB19-75D3BC6402BB}" presName="extraNode" presStyleLbl="node1" presStyleIdx="0" presStyleCnt="5"/>
      <dgm:spPr/>
    </dgm:pt>
    <dgm:pt modelId="{992CBE95-DE6E-4688-A637-31EF5F1C41BC}" type="pres">
      <dgm:prSet presAssocID="{B0FAD7C6-2960-4684-AB19-75D3BC6402BB}" presName="dstNode" presStyleLbl="node1" presStyleIdx="0" presStyleCnt="5"/>
      <dgm:spPr/>
    </dgm:pt>
    <dgm:pt modelId="{4FFED375-7E2F-43FA-8B99-2D27417DF3BC}" type="pres">
      <dgm:prSet presAssocID="{9E4CC421-4257-4867-9853-017870612C5D}" presName="text_1" presStyleLbl="node1" presStyleIdx="0" presStyleCnt="5" custLinFactNeighborX="184" custLinFactNeighborY="-19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B36A06-62E6-4559-A856-368E0E2B6ABB}" type="pres">
      <dgm:prSet presAssocID="{9E4CC421-4257-4867-9853-017870612C5D}" presName="accent_1" presStyleCnt="0"/>
      <dgm:spPr/>
    </dgm:pt>
    <dgm:pt modelId="{FA31D743-6E95-487D-BB4F-2ED811C0F18A}" type="pres">
      <dgm:prSet presAssocID="{9E4CC421-4257-4867-9853-017870612C5D}" presName="accentRepeatNode" presStyleLbl="solidFgAcc1" presStyleIdx="0" presStyleCnt="5"/>
      <dgm:spPr>
        <a:solidFill>
          <a:schemeClr val="bg1"/>
        </a:solidFill>
        <a:ln>
          <a:solidFill>
            <a:schemeClr val="accent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endParaRPr lang="pt-BR"/>
        </a:p>
      </dgm:t>
    </dgm:pt>
    <dgm:pt modelId="{C26F8166-863B-4F32-91E4-878FF1763090}" type="pres">
      <dgm:prSet presAssocID="{A1E1D1AB-DA43-4C3C-8C95-C6FECB154B6C}" presName="text_2" presStyleLbl="node1" presStyleIdx="1" presStyleCnt="5" custLinFactNeighborX="-197" custLinFactNeighborY="-39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EAA6D7-3FB1-4E71-9844-5BF04CBEF6AB}" type="pres">
      <dgm:prSet presAssocID="{A1E1D1AB-DA43-4C3C-8C95-C6FECB154B6C}" presName="accent_2" presStyleCnt="0"/>
      <dgm:spPr/>
    </dgm:pt>
    <dgm:pt modelId="{7B7293FD-7FD9-4E4C-86B2-FE907605ADE4}" type="pres">
      <dgm:prSet presAssocID="{A1E1D1AB-DA43-4C3C-8C95-C6FECB154B6C}" presName="accentRepeatNode" presStyleLbl="solidFgAcc1" presStyleIdx="1" presStyleCnt="5"/>
      <dgm:spPr/>
    </dgm:pt>
    <dgm:pt modelId="{DD52DC9E-BBC7-48FE-AF86-A3CF91736056}" type="pres">
      <dgm:prSet presAssocID="{261196EF-A5DA-433A-A999-9F02C53AF05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A3C456-6CDB-42FF-B1EC-79A2356AD6C3}" type="pres">
      <dgm:prSet presAssocID="{261196EF-A5DA-433A-A999-9F02C53AF05B}" presName="accent_3" presStyleCnt="0"/>
      <dgm:spPr/>
    </dgm:pt>
    <dgm:pt modelId="{A49A24B3-3FEE-4B47-AEBF-9C9828E62BB3}" type="pres">
      <dgm:prSet presAssocID="{261196EF-A5DA-433A-A999-9F02C53AF05B}" presName="accentRepeatNode" presStyleLbl="solidFgAcc1" presStyleIdx="2" presStyleCnt="5"/>
      <dgm:spPr/>
    </dgm:pt>
    <dgm:pt modelId="{05543D57-CAB5-4040-91B8-89D11FB6B66F}" type="pres">
      <dgm:prSet presAssocID="{0A1D02BB-7B2F-4D52-92F3-C363926DBA7D}" presName="text_4" presStyleLbl="node1" presStyleIdx="3" presStyleCnt="5" custScaleY="1305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B4BC3A-D0DB-4A8E-A5C6-594E8035A1AF}" type="pres">
      <dgm:prSet presAssocID="{0A1D02BB-7B2F-4D52-92F3-C363926DBA7D}" presName="accent_4" presStyleCnt="0"/>
      <dgm:spPr/>
    </dgm:pt>
    <dgm:pt modelId="{C6C41EB1-8158-417A-83F7-12090CDC6FB7}" type="pres">
      <dgm:prSet presAssocID="{0A1D02BB-7B2F-4D52-92F3-C363926DBA7D}" presName="accentRepeatNode" presStyleLbl="solidFgAcc1" presStyleIdx="3" presStyleCnt="5"/>
      <dgm:spPr/>
    </dgm:pt>
    <dgm:pt modelId="{DF73265A-B3B7-4253-8C26-629E9500567F}" type="pres">
      <dgm:prSet presAssocID="{1392C884-C4C7-497D-9F17-65066007D3F3}" presName="text_5" presStyleLbl="node1" presStyleIdx="4" presStyleCnt="5" custLinFactNeighborX="4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4FF7C-30C8-41E2-BB5A-32D9DE0F79CC}" type="pres">
      <dgm:prSet presAssocID="{1392C884-C4C7-497D-9F17-65066007D3F3}" presName="accent_5" presStyleCnt="0"/>
      <dgm:spPr/>
    </dgm:pt>
    <dgm:pt modelId="{91980F44-DC8F-4AD1-B0F6-9D6E70E50413}" type="pres">
      <dgm:prSet presAssocID="{1392C884-C4C7-497D-9F17-65066007D3F3}" presName="accentRepeatNode" presStyleLbl="solidFgAcc1" presStyleIdx="4" presStyleCnt="5"/>
      <dgm:spPr/>
    </dgm:pt>
  </dgm:ptLst>
  <dgm:cxnLst>
    <dgm:cxn modelId="{A894E22E-9807-4D51-BB63-4DD25EEB0CC7}" type="presOf" srcId="{B0FAD7C6-2960-4684-AB19-75D3BC6402BB}" destId="{5BCE257E-4A25-4D56-93ED-7BD88CA7154C}" srcOrd="0" destOrd="0" presId="urn:microsoft.com/office/officeart/2008/layout/VerticalCurvedList"/>
    <dgm:cxn modelId="{3A6D51C1-CC98-462A-ADEC-72397DEF12D6}" type="presOf" srcId="{77309DBC-3074-497C-B931-FC177FD4701B}" destId="{BEDAC5FF-D502-459C-AE6A-82452F71F406}" srcOrd="0" destOrd="0" presId="urn:microsoft.com/office/officeart/2008/layout/VerticalCurvedList"/>
    <dgm:cxn modelId="{05671694-3C4D-4C04-9290-C9BFD4C942BF}" type="presOf" srcId="{261196EF-A5DA-433A-A999-9F02C53AF05B}" destId="{DD52DC9E-BBC7-48FE-AF86-A3CF91736056}" srcOrd="0" destOrd="0" presId="urn:microsoft.com/office/officeart/2008/layout/VerticalCurvedList"/>
    <dgm:cxn modelId="{82793311-68A5-4506-8643-45A32C2759D7}" srcId="{B0FAD7C6-2960-4684-AB19-75D3BC6402BB}" destId="{0A1D02BB-7B2F-4D52-92F3-C363926DBA7D}" srcOrd="3" destOrd="0" parTransId="{E4D62556-E33D-4DF9-87DB-E7229C57695A}" sibTransId="{8D033F97-EAA0-40B3-B14B-3A2AFB2546BF}"/>
    <dgm:cxn modelId="{67DC1627-7038-442A-9EBC-B868E01DF07C}" type="presOf" srcId="{1392C884-C4C7-497D-9F17-65066007D3F3}" destId="{DF73265A-B3B7-4253-8C26-629E9500567F}" srcOrd="0" destOrd="0" presId="urn:microsoft.com/office/officeart/2008/layout/VerticalCurvedList"/>
    <dgm:cxn modelId="{D8B6A6F0-1788-4A8B-95BD-DAA041D42F85}" srcId="{B0FAD7C6-2960-4684-AB19-75D3BC6402BB}" destId="{1392C884-C4C7-497D-9F17-65066007D3F3}" srcOrd="4" destOrd="0" parTransId="{2FFB76F7-78A9-4160-B618-0E81F048A384}" sibTransId="{4A29762E-8A6C-4C28-B2EA-60007469208A}"/>
    <dgm:cxn modelId="{A8D0F989-5268-40AE-B943-BBF1830100AF}" srcId="{B0FAD7C6-2960-4684-AB19-75D3BC6402BB}" destId="{261196EF-A5DA-433A-A999-9F02C53AF05B}" srcOrd="2" destOrd="0" parTransId="{9BE2712B-7C0F-4244-A38C-71C10F824805}" sibTransId="{85ACD780-8AE7-4A0E-82BE-BEEE378F81D9}"/>
    <dgm:cxn modelId="{3B5BFD56-2467-48B5-9BF9-14D0D577C88A}" type="presOf" srcId="{9E4CC421-4257-4867-9853-017870612C5D}" destId="{4FFED375-7E2F-43FA-8B99-2D27417DF3BC}" srcOrd="0" destOrd="0" presId="urn:microsoft.com/office/officeart/2008/layout/VerticalCurvedList"/>
    <dgm:cxn modelId="{BC91CED1-9652-48A1-ABDF-9680AAC4FD0E}" type="presOf" srcId="{0A1D02BB-7B2F-4D52-92F3-C363926DBA7D}" destId="{05543D57-CAB5-4040-91B8-89D11FB6B66F}" srcOrd="0" destOrd="0" presId="urn:microsoft.com/office/officeart/2008/layout/VerticalCurvedList"/>
    <dgm:cxn modelId="{F81185C4-D1AA-4082-8F6D-992313F2791D}" srcId="{B0FAD7C6-2960-4684-AB19-75D3BC6402BB}" destId="{A1E1D1AB-DA43-4C3C-8C95-C6FECB154B6C}" srcOrd="1" destOrd="0" parTransId="{1FE0200F-7CF0-4717-81BC-3665626F955A}" sibTransId="{774D9915-F078-4626-A6BB-8A32EDD603B5}"/>
    <dgm:cxn modelId="{32957723-6C9A-4182-AA82-F0F71235F777}" srcId="{B0FAD7C6-2960-4684-AB19-75D3BC6402BB}" destId="{9E4CC421-4257-4867-9853-017870612C5D}" srcOrd="0" destOrd="0" parTransId="{4B0309A2-5DEF-4E8D-A5EA-CEEB7B7749FB}" sibTransId="{77309DBC-3074-497C-B931-FC177FD4701B}"/>
    <dgm:cxn modelId="{4D35FD5B-C21F-46C7-8BF5-B83D79178737}" type="presOf" srcId="{A1E1D1AB-DA43-4C3C-8C95-C6FECB154B6C}" destId="{C26F8166-863B-4F32-91E4-878FF1763090}" srcOrd="0" destOrd="0" presId="urn:microsoft.com/office/officeart/2008/layout/VerticalCurvedList"/>
    <dgm:cxn modelId="{23920B25-D770-492D-8A5B-20C27D815119}" type="presParOf" srcId="{5BCE257E-4A25-4D56-93ED-7BD88CA7154C}" destId="{15F40B62-FF4E-4F5C-BB9F-B74A6C6D4AE8}" srcOrd="0" destOrd="0" presId="urn:microsoft.com/office/officeart/2008/layout/VerticalCurvedList"/>
    <dgm:cxn modelId="{58899F7D-513A-476C-A2EB-0D062B90F75E}" type="presParOf" srcId="{15F40B62-FF4E-4F5C-BB9F-B74A6C6D4AE8}" destId="{4F9AC9C4-5497-4289-831C-FA157C6CFDC5}" srcOrd="0" destOrd="0" presId="urn:microsoft.com/office/officeart/2008/layout/VerticalCurvedList"/>
    <dgm:cxn modelId="{A5BDA460-DC19-4ACC-8BA8-8CD5FFD13DA4}" type="presParOf" srcId="{4F9AC9C4-5497-4289-831C-FA157C6CFDC5}" destId="{557229DD-5FEC-4D3F-864A-C3A10CC51A5F}" srcOrd="0" destOrd="0" presId="urn:microsoft.com/office/officeart/2008/layout/VerticalCurvedList"/>
    <dgm:cxn modelId="{A19EF4E6-7B1F-4BAC-AFDC-0B2245A1BBC4}" type="presParOf" srcId="{4F9AC9C4-5497-4289-831C-FA157C6CFDC5}" destId="{BEDAC5FF-D502-459C-AE6A-82452F71F406}" srcOrd="1" destOrd="0" presId="urn:microsoft.com/office/officeart/2008/layout/VerticalCurvedList"/>
    <dgm:cxn modelId="{D3AB1B57-7F87-437F-BA98-E607D571EAB5}" type="presParOf" srcId="{4F9AC9C4-5497-4289-831C-FA157C6CFDC5}" destId="{1A0D3E64-3C0D-42BA-8A2D-E85E23739FFE}" srcOrd="2" destOrd="0" presId="urn:microsoft.com/office/officeart/2008/layout/VerticalCurvedList"/>
    <dgm:cxn modelId="{39A2D410-F126-4D53-A8E2-841DF49B68EC}" type="presParOf" srcId="{4F9AC9C4-5497-4289-831C-FA157C6CFDC5}" destId="{992CBE95-DE6E-4688-A637-31EF5F1C41BC}" srcOrd="3" destOrd="0" presId="urn:microsoft.com/office/officeart/2008/layout/VerticalCurvedList"/>
    <dgm:cxn modelId="{52661FEB-0329-4775-BBA0-CAE52250FB27}" type="presParOf" srcId="{15F40B62-FF4E-4F5C-BB9F-B74A6C6D4AE8}" destId="{4FFED375-7E2F-43FA-8B99-2D27417DF3BC}" srcOrd="1" destOrd="0" presId="urn:microsoft.com/office/officeart/2008/layout/VerticalCurvedList"/>
    <dgm:cxn modelId="{7185D012-CAEA-44D2-83A6-8663384CFB6F}" type="presParOf" srcId="{15F40B62-FF4E-4F5C-BB9F-B74A6C6D4AE8}" destId="{E3B36A06-62E6-4559-A856-368E0E2B6ABB}" srcOrd="2" destOrd="0" presId="urn:microsoft.com/office/officeart/2008/layout/VerticalCurvedList"/>
    <dgm:cxn modelId="{9817ED9D-1E5E-4C59-9CAD-71C43CA24EC3}" type="presParOf" srcId="{E3B36A06-62E6-4559-A856-368E0E2B6ABB}" destId="{FA31D743-6E95-487D-BB4F-2ED811C0F18A}" srcOrd="0" destOrd="0" presId="urn:microsoft.com/office/officeart/2008/layout/VerticalCurvedList"/>
    <dgm:cxn modelId="{315A0330-E14C-4065-A76E-03147A3B1E00}" type="presParOf" srcId="{15F40B62-FF4E-4F5C-BB9F-B74A6C6D4AE8}" destId="{C26F8166-863B-4F32-91E4-878FF1763090}" srcOrd="3" destOrd="0" presId="urn:microsoft.com/office/officeart/2008/layout/VerticalCurvedList"/>
    <dgm:cxn modelId="{5D638127-3BE2-4C93-821D-C42C2BFE1B11}" type="presParOf" srcId="{15F40B62-FF4E-4F5C-BB9F-B74A6C6D4AE8}" destId="{A0EAA6D7-3FB1-4E71-9844-5BF04CBEF6AB}" srcOrd="4" destOrd="0" presId="urn:microsoft.com/office/officeart/2008/layout/VerticalCurvedList"/>
    <dgm:cxn modelId="{6AEF6BED-9982-400F-B76A-B87AC181C3E3}" type="presParOf" srcId="{A0EAA6D7-3FB1-4E71-9844-5BF04CBEF6AB}" destId="{7B7293FD-7FD9-4E4C-86B2-FE907605ADE4}" srcOrd="0" destOrd="0" presId="urn:microsoft.com/office/officeart/2008/layout/VerticalCurvedList"/>
    <dgm:cxn modelId="{A21ED423-88F0-462B-929B-29EA710A9CD4}" type="presParOf" srcId="{15F40B62-FF4E-4F5C-BB9F-B74A6C6D4AE8}" destId="{DD52DC9E-BBC7-48FE-AF86-A3CF91736056}" srcOrd="5" destOrd="0" presId="urn:microsoft.com/office/officeart/2008/layout/VerticalCurvedList"/>
    <dgm:cxn modelId="{46E109A7-0502-41D2-A3D8-39AA6DFFEB8C}" type="presParOf" srcId="{15F40B62-FF4E-4F5C-BB9F-B74A6C6D4AE8}" destId="{EAA3C456-6CDB-42FF-B1EC-79A2356AD6C3}" srcOrd="6" destOrd="0" presId="urn:microsoft.com/office/officeart/2008/layout/VerticalCurvedList"/>
    <dgm:cxn modelId="{696D4690-412E-42CF-9657-9DD18A3BB337}" type="presParOf" srcId="{EAA3C456-6CDB-42FF-B1EC-79A2356AD6C3}" destId="{A49A24B3-3FEE-4B47-AEBF-9C9828E62BB3}" srcOrd="0" destOrd="0" presId="urn:microsoft.com/office/officeart/2008/layout/VerticalCurvedList"/>
    <dgm:cxn modelId="{E6701E2E-944F-48F0-85A9-B80EF546D475}" type="presParOf" srcId="{15F40B62-FF4E-4F5C-BB9F-B74A6C6D4AE8}" destId="{05543D57-CAB5-4040-91B8-89D11FB6B66F}" srcOrd="7" destOrd="0" presId="urn:microsoft.com/office/officeart/2008/layout/VerticalCurvedList"/>
    <dgm:cxn modelId="{D7AC647F-BCA7-4EA2-956E-D592459ED705}" type="presParOf" srcId="{15F40B62-FF4E-4F5C-BB9F-B74A6C6D4AE8}" destId="{42B4BC3A-D0DB-4A8E-A5C6-594E8035A1AF}" srcOrd="8" destOrd="0" presId="urn:microsoft.com/office/officeart/2008/layout/VerticalCurvedList"/>
    <dgm:cxn modelId="{FE0A0C62-429F-4E58-A6F5-B4545ABCC9F0}" type="presParOf" srcId="{42B4BC3A-D0DB-4A8E-A5C6-594E8035A1AF}" destId="{C6C41EB1-8158-417A-83F7-12090CDC6FB7}" srcOrd="0" destOrd="0" presId="urn:microsoft.com/office/officeart/2008/layout/VerticalCurvedList"/>
    <dgm:cxn modelId="{EAF1982D-05DF-4E15-A657-B7D39F07F02C}" type="presParOf" srcId="{15F40B62-FF4E-4F5C-BB9F-B74A6C6D4AE8}" destId="{DF73265A-B3B7-4253-8C26-629E9500567F}" srcOrd="9" destOrd="0" presId="urn:microsoft.com/office/officeart/2008/layout/VerticalCurvedList"/>
    <dgm:cxn modelId="{8D39B0BD-5B92-45FC-A0F0-D5E28FC7B088}" type="presParOf" srcId="{15F40B62-FF4E-4F5C-BB9F-B74A6C6D4AE8}" destId="{4EE4FF7C-30C8-41E2-BB5A-32D9DE0F79CC}" srcOrd="10" destOrd="0" presId="urn:microsoft.com/office/officeart/2008/layout/VerticalCurvedList"/>
    <dgm:cxn modelId="{2E61B13E-88C8-44FC-8D00-4490D95EBB7F}" type="presParOf" srcId="{4EE4FF7C-30C8-41E2-BB5A-32D9DE0F79CC}" destId="{91980F44-DC8F-4AD1-B0F6-9D6E70E5041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FAD7C6-2960-4684-AB19-75D3BC6402BB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1196EF-A5DA-433A-A999-9F02C53AF05B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Evolução Física e Investimentos</a:t>
          </a:r>
          <a:endParaRPr lang="pt-BR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2712B-7C0F-4244-A38C-71C10F824805}" type="parTrans" cxnId="{A8D0F989-5268-40AE-B943-BBF1830100AF}">
      <dgm:prSet/>
      <dgm:spPr/>
      <dgm:t>
        <a:bodyPr/>
        <a:lstStyle/>
        <a:p>
          <a:endParaRPr lang="pt-BR" b="1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CD780-8AE7-4A0E-82BE-BEEE378F81D9}" type="sibTrans" cxnId="{A8D0F989-5268-40AE-B943-BBF1830100AF}">
      <dgm:prSet/>
      <dgm:spPr/>
      <dgm:t>
        <a:bodyPr/>
        <a:lstStyle/>
        <a:p>
          <a:endParaRPr lang="pt-BR" b="1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D02BB-7B2F-4D52-92F3-C363926DBA7D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spcAft>
              <a:spcPts val="200"/>
            </a:spcAft>
          </a:pPr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Tarifas de Uso do Sistema de Transmissão (TUST)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62556-E33D-4DF9-87DB-E7229C57695A}" type="parTrans" cxnId="{82793311-68A5-4506-8643-45A32C2759D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33F97-EAA0-40B3-B14B-3A2AFB2546BF}" type="sibTrans" cxnId="{82793311-68A5-4506-8643-45A32C2759D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92C884-C4C7-497D-9F17-65066007D3F3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Considerações Finais</a:t>
          </a:r>
          <a:endParaRPr lang="pt-BR" sz="16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B76F7-78A9-4160-B618-0E81F048A384}" type="parTrans" cxnId="{D8B6A6F0-1788-4A8B-95BD-DAA041D42F85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9762E-8A6C-4C28-B2EA-60007469208A}" type="sibTrans" cxnId="{D8B6A6F0-1788-4A8B-95BD-DAA041D42F85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CC421-4257-4867-9853-017870612C5D}">
      <dgm:prSet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Planejamento da Transmissão</a:t>
          </a:r>
          <a:endParaRPr lang="pt-BR" sz="1600" b="1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309A2-5DEF-4E8D-A5EA-CEEB7B7749FB}" type="parTrans" cxnId="{32957723-6C9A-4182-AA82-F0F71235F77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09DBC-3074-497C-B931-FC177FD4701B}" type="sibTrans" cxnId="{32957723-6C9A-4182-AA82-F0F71235F77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1D1AB-DA43-4C3C-8C95-C6FECB154B6C}">
      <dgm:prSet phldrT="[Texto]" custT="1"/>
      <dgm:spPr>
        <a:gradFill flip="none"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sz="1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Expansão das Interligações Regionais</a:t>
          </a:r>
          <a:endParaRPr lang="pt-BR" sz="1600" b="1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0200F-7CF0-4717-81BC-3665626F955A}" type="parTrans" cxnId="{F81185C4-D1AA-4082-8F6D-992313F2791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4D9915-F078-4626-A6BB-8A32EDD603B5}" type="sibTrans" cxnId="{F81185C4-D1AA-4082-8F6D-992313F2791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E257E-4A25-4D56-93ED-7BD88CA7154C}" type="pres">
      <dgm:prSet presAssocID="{B0FAD7C6-2960-4684-AB19-75D3BC6402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5F40B62-FF4E-4F5C-BB9F-B74A6C6D4AE8}" type="pres">
      <dgm:prSet presAssocID="{B0FAD7C6-2960-4684-AB19-75D3BC6402BB}" presName="Name1" presStyleCnt="0"/>
      <dgm:spPr/>
    </dgm:pt>
    <dgm:pt modelId="{4F9AC9C4-5497-4289-831C-FA157C6CFDC5}" type="pres">
      <dgm:prSet presAssocID="{B0FAD7C6-2960-4684-AB19-75D3BC6402BB}" presName="cycle" presStyleCnt="0"/>
      <dgm:spPr/>
    </dgm:pt>
    <dgm:pt modelId="{557229DD-5FEC-4D3F-864A-C3A10CC51A5F}" type="pres">
      <dgm:prSet presAssocID="{B0FAD7C6-2960-4684-AB19-75D3BC6402BB}" presName="srcNode" presStyleLbl="node1" presStyleIdx="0" presStyleCnt="5"/>
      <dgm:spPr/>
    </dgm:pt>
    <dgm:pt modelId="{BEDAC5FF-D502-459C-AE6A-82452F71F406}" type="pres">
      <dgm:prSet presAssocID="{B0FAD7C6-2960-4684-AB19-75D3BC6402BB}" presName="conn" presStyleLbl="parChTrans1D2" presStyleIdx="0" presStyleCnt="1"/>
      <dgm:spPr/>
      <dgm:t>
        <a:bodyPr/>
        <a:lstStyle/>
        <a:p>
          <a:endParaRPr lang="pt-BR"/>
        </a:p>
      </dgm:t>
    </dgm:pt>
    <dgm:pt modelId="{1A0D3E64-3C0D-42BA-8A2D-E85E23739FFE}" type="pres">
      <dgm:prSet presAssocID="{B0FAD7C6-2960-4684-AB19-75D3BC6402BB}" presName="extraNode" presStyleLbl="node1" presStyleIdx="0" presStyleCnt="5"/>
      <dgm:spPr/>
    </dgm:pt>
    <dgm:pt modelId="{992CBE95-DE6E-4688-A637-31EF5F1C41BC}" type="pres">
      <dgm:prSet presAssocID="{B0FAD7C6-2960-4684-AB19-75D3BC6402BB}" presName="dstNode" presStyleLbl="node1" presStyleIdx="0" presStyleCnt="5"/>
      <dgm:spPr/>
    </dgm:pt>
    <dgm:pt modelId="{4FFED375-7E2F-43FA-8B99-2D27417DF3BC}" type="pres">
      <dgm:prSet presAssocID="{9E4CC421-4257-4867-9853-017870612C5D}" presName="text_1" presStyleLbl="node1" presStyleIdx="0" presStyleCnt="5" custLinFactNeighborX="184" custLinFactNeighborY="-19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B36A06-62E6-4559-A856-368E0E2B6ABB}" type="pres">
      <dgm:prSet presAssocID="{9E4CC421-4257-4867-9853-017870612C5D}" presName="accent_1" presStyleCnt="0"/>
      <dgm:spPr/>
    </dgm:pt>
    <dgm:pt modelId="{FA31D743-6E95-487D-BB4F-2ED811C0F18A}" type="pres">
      <dgm:prSet presAssocID="{9E4CC421-4257-4867-9853-017870612C5D}" presName="accentRepeatNode" presStyleLbl="solidFgAcc1" presStyleIdx="0" presStyleCnt="5"/>
      <dgm:spPr>
        <a:solidFill>
          <a:schemeClr val="bg1"/>
        </a:solidFill>
        <a:ln>
          <a:solidFill>
            <a:schemeClr val="accent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endParaRPr lang="pt-BR"/>
        </a:p>
      </dgm:t>
    </dgm:pt>
    <dgm:pt modelId="{C26F8166-863B-4F32-91E4-878FF1763090}" type="pres">
      <dgm:prSet presAssocID="{A1E1D1AB-DA43-4C3C-8C95-C6FECB154B6C}" presName="text_2" presStyleLbl="node1" presStyleIdx="1" presStyleCnt="5" custLinFactNeighborX="-197" custLinFactNeighborY="-39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EAA6D7-3FB1-4E71-9844-5BF04CBEF6AB}" type="pres">
      <dgm:prSet presAssocID="{A1E1D1AB-DA43-4C3C-8C95-C6FECB154B6C}" presName="accent_2" presStyleCnt="0"/>
      <dgm:spPr/>
    </dgm:pt>
    <dgm:pt modelId="{7B7293FD-7FD9-4E4C-86B2-FE907605ADE4}" type="pres">
      <dgm:prSet presAssocID="{A1E1D1AB-DA43-4C3C-8C95-C6FECB154B6C}" presName="accentRepeatNode" presStyleLbl="solidFgAcc1" presStyleIdx="1" presStyleCnt="5"/>
      <dgm:spPr/>
    </dgm:pt>
    <dgm:pt modelId="{DD52DC9E-BBC7-48FE-AF86-A3CF91736056}" type="pres">
      <dgm:prSet presAssocID="{261196EF-A5DA-433A-A999-9F02C53AF05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A3C456-6CDB-42FF-B1EC-79A2356AD6C3}" type="pres">
      <dgm:prSet presAssocID="{261196EF-A5DA-433A-A999-9F02C53AF05B}" presName="accent_3" presStyleCnt="0"/>
      <dgm:spPr/>
    </dgm:pt>
    <dgm:pt modelId="{A49A24B3-3FEE-4B47-AEBF-9C9828E62BB3}" type="pres">
      <dgm:prSet presAssocID="{261196EF-A5DA-433A-A999-9F02C53AF05B}" presName="accentRepeatNode" presStyleLbl="solidFgAcc1" presStyleIdx="2" presStyleCnt="5"/>
      <dgm:spPr/>
    </dgm:pt>
    <dgm:pt modelId="{05543D57-CAB5-4040-91B8-89D11FB6B66F}" type="pres">
      <dgm:prSet presAssocID="{0A1D02BB-7B2F-4D52-92F3-C363926DBA7D}" presName="text_4" presStyleLbl="node1" presStyleIdx="3" presStyleCnt="5" custScaleY="1305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B4BC3A-D0DB-4A8E-A5C6-594E8035A1AF}" type="pres">
      <dgm:prSet presAssocID="{0A1D02BB-7B2F-4D52-92F3-C363926DBA7D}" presName="accent_4" presStyleCnt="0"/>
      <dgm:spPr/>
    </dgm:pt>
    <dgm:pt modelId="{C6C41EB1-8158-417A-83F7-12090CDC6FB7}" type="pres">
      <dgm:prSet presAssocID="{0A1D02BB-7B2F-4D52-92F3-C363926DBA7D}" presName="accentRepeatNode" presStyleLbl="solidFgAcc1" presStyleIdx="3" presStyleCnt="5"/>
      <dgm:spPr/>
    </dgm:pt>
    <dgm:pt modelId="{DF73265A-B3B7-4253-8C26-629E9500567F}" type="pres">
      <dgm:prSet presAssocID="{1392C884-C4C7-497D-9F17-65066007D3F3}" presName="text_5" presStyleLbl="node1" presStyleIdx="4" presStyleCnt="5" custLinFactNeighborX="4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4FF7C-30C8-41E2-BB5A-32D9DE0F79CC}" type="pres">
      <dgm:prSet presAssocID="{1392C884-C4C7-497D-9F17-65066007D3F3}" presName="accent_5" presStyleCnt="0"/>
      <dgm:spPr/>
    </dgm:pt>
    <dgm:pt modelId="{91980F44-DC8F-4AD1-B0F6-9D6E70E50413}" type="pres">
      <dgm:prSet presAssocID="{1392C884-C4C7-497D-9F17-65066007D3F3}" presName="accentRepeatNode" presStyleLbl="solidFgAcc1" presStyleIdx="4" presStyleCnt="5"/>
      <dgm:spPr/>
    </dgm:pt>
  </dgm:ptLst>
  <dgm:cxnLst>
    <dgm:cxn modelId="{57E8CB58-3147-4F15-83C9-6E6F071BFCCD}" type="presOf" srcId="{B0FAD7C6-2960-4684-AB19-75D3BC6402BB}" destId="{5BCE257E-4A25-4D56-93ED-7BD88CA7154C}" srcOrd="0" destOrd="0" presId="urn:microsoft.com/office/officeart/2008/layout/VerticalCurvedList"/>
    <dgm:cxn modelId="{C50D2B16-3EE1-44E7-8D09-413F47DFDF35}" type="presOf" srcId="{1392C884-C4C7-497D-9F17-65066007D3F3}" destId="{DF73265A-B3B7-4253-8C26-629E9500567F}" srcOrd="0" destOrd="0" presId="urn:microsoft.com/office/officeart/2008/layout/VerticalCurvedList"/>
    <dgm:cxn modelId="{82793311-68A5-4506-8643-45A32C2759D7}" srcId="{B0FAD7C6-2960-4684-AB19-75D3BC6402BB}" destId="{0A1D02BB-7B2F-4D52-92F3-C363926DBA7D}" srcOrd="3" destOrd="0" parTransId="{E4D62556-E33D-4DF9-87DB-E7229C57695A}" sibTransId="{8D033F97-EAA0-40B3-B14B-3A2AFB2546BF}"/>
    <dgm:cxn modelId="{B43CFD29-6ABF-4D0C-AFD1-67288D716985}" type="presOf" srcId="{A1E1D1AB-DA43-4C3C-8C95-C6FECB154B6C}" destId="{C26F8166-863B-4F32-91E4-878FF1763090}" srcOrd="0" destOrd="0" presId="urn:microsoft.com/office/officeart/2008/layout/VerticalCurvedList"/>
    <dgm:cxn modelId="{12E34B0A-0AA5-4697-8302-3479A7740C68}" type="presOf" srcId="{261196EF-A5DA-433A-A999-9F02C53AF05B}" destId="{DD52DC9E-BBC7-48FE-AF86-A3CF91736056}" srcOrd="0" destOrd="0" presId="urn:microsoft.com/office/officeart/2008/layout/VerticalCurvedList"/>
    <dgm:cxn modelId="{A5EFB76D-D1EE-4CAC-9CCC-CCF7166FE9E6}" type="presOf" srcId="{0A1D02BB-7B2F-4D52-92F3-C363926DBA7D}" destId="{05543D57-CAB5-4040-91B8-89D11FB6B66F}" srcOrd="0" destOrd="0" presId="urn:microsoft.com/office/officeart/2008/layout/VerticalCurvedList"/>
    <dgm:cxn modelId="{4E0D67F3-39EA-43FD-8A02-BBC4AB8B5930}" type="presOf" srcId="{77309DBC-3074-497C-B931-FC177FD4701B}" destId="{BEDAC5FF-D502-459C-AE6A-82452F71F406}" srcOrd="0" destOrd="0" presId="urn:microsoft.com/office/officeart/2008/layout/VerticalCurvedList"/>
    <dgm:cxn modelId="{03CB8008-41BD-40A1-9A9F-0CAAD20B7B5C}" type="presOf" srcId="{9E4CC421-4257-4867-9853-017870612C5D}" destId="{4FFED375-7E2F-43FA-8B99-2D27417DF3BC}" srcOrd="0" destOrd="0" presId="urn:microsoft.com/office/officeart/2008/layout/VerticalCurvedList"/>
    <dgm:cxn modelId="{D8B6A6F0-1788-4A8B-95BD-DAA041D42F85}" srcId="{B0FAD7C6-2960-4684-AB19-75D3BC6402BB}" destId="{1392C884-C4C7-497D-9F17-65066007D3F3}" srcOrd="4" destOrd="0" parTransId="{2FFB76F7-78A9-4160-B618-0E81F048A384}" sibTransId="{4A29762E-8A6C-4C28-B2EA-60007469208A}"/>
    <dgm:cxn modelId="{A8D0F989-5268-40AE-B943-BBF1830100AF}" srcId="{B0FAD7C6-2960-4684-AB19-75D3BC6402BB}" destId="{261196EF-A5DA-433A-A999-9F02C53AF05B}" srcOrd="2" destOrd="0" parTransId="{9BE2712B-7C0F-4244-A38C-71C10F824805}" sibTransId="{85ACD780-8AE7-4A0E-82BE-BEEE378F81D9}"/>
    <dgm:cxn modelId="{F81185C4-D1AA-4082-8F6D-992313F2791D}" srcId="{B0FAD7C6-2960-4684-AB19-75D3BC6402BB}" destId="{A1E1D1AB-DA43-4C3C-8C95-C6FECB154B6C}" srcOrd="1" destOrd="0" parTransId="{1FE0200F-7CF0-4717-81BC-3665626F955A}" sibTransId="{774D9915-F078-4626-A6BB-8A32EDD603B5}"/>
    <dgm:cxn modelId="{32957723-6C9A-4182-AA82-F0F71235F777}" srcId="{B0FAD7C6-2960-4684-AB19-75D3BC6402BB}" destId="{9E4CC421-4257-4867-9853-017870612C5D}" srcOrd="0" destOrd="0" parTransId="{4B0309A2-5DEF-4E8D-A5EA-CEEB7B7749FB}" sibTransId="{77309DBC-3074-497C-B931-FC177FD4701B}"/>
    <dgm:cxn modelId="{28AA4C7F-5F00-47DF-9DAA-931CF25C8248}" type="presParOf" srcId="{5BCE257E-4A25-4D56-93ED-7BD88CA7154C}" destId="{15F40B62-FF4E-4F5C-BB9F-B74A6C6D4AE8}" srcOrd="0" destOrd="0" presId="urn:microsoft.com/office/officeart/2008/layout/VerticalCurvedList"/>
    <dgm:cxn modelId="{5834DC7A-0E6E-4AB0-8FB8-CED71316D068}" type="presParOf" srcId="{15F40B62-FF4E-4F5C-BB9F-B74A6C6D4AE8}" destId="{4F9AC9C4-5497-4289-831C-FA157C6CFDC5}" srcOrd="0" destOrd="0" presId="urn:microsoft.com/office/officeart/2008/layout/VerticalCurvedList"/>
    <dgm:cxn modelId="{1B733BCA-7DB2-47AD-912E-50D970824BED}" type="presParOf" srcId="{4F9AC9C4-5497-4289-831C-FA157C6CFDC5}" destId="{557229DD-5FEC-4D3F-864A-C3A10CC51A5F}" srcOrd="0" destOrd="0" presId="urn:microsoft.com/office/officeart/2008/layout/VerticalCurvedList"/>
    <dgm:cxn modelId="{66EE8517-B7FE-4F6A-80D7-938797A8F4D8}" type="presParOf" srcId="{4F9AC9C4-5497-4289-831C-FA157C6CFDC5}" destId="{BEDAC5FF-D502-459C-AE6A-82452F71F406}" srcOrd="1" destOrd="0" presId="urn:microsoft.com/office/officeart/2008/layout/VerticalCurvedList"/>
    <dgm:cxn modelId="{36C7C195-9B93-4721-963A-5528D95BF1CF}" type="presParOf" srcId="{4F9AC9C4-5497-4289-831C-FA157C6CFDC5}" destId="{1A0D3E64-3C0D-42BA-8A2D-E85E23739FFE}" srcOrd="2" destOrd="0" presId="urn:microsoft.com/office/officeart/2008/layout/VerticalCurvedList"/>
    <dgm:cxn modelId="{B19A4FAD-DD0F-4032-A164-87F8EE8CF24F}" type="presParOf" srcId="{4F9AC9C4-5497-4289-831C-FA157C6CFDC5}" destId="{992CBE95-DE6E-4688-A637-31EF5F1C41BC}" srcOrd="3" destOrd="0" presId="urn:microsoft.com/office/officeart/2008/layout/VerticalCurvedList"/>
    <dgm:cxn modelId="{E7231C4B-7BDB-4A14-B259-7EDF915BEE87}" type="presParOf" srcId="{15F40B62-FF4E-4F5C-BB9F-B74A6C6D4AE8}" destId="{4FFED375-7E2F-43FA-8B99-2D27417DF3BC}" srcOrd="1" destOrd="0" presId="urn:microsoft.com/office/officeart/2008/layout/VerticalCurvedList"/>
    <dgm:cxn modelId="{16D887C8-207C-4AE9-95EC-E3147D13900A}" type="presParOf" srcId="{15F40B62-FF4E-4F5C-BB9F-B74A6C6D4AE8}" destId="{E3B36A06-62E6-4559-A856-368E0E2B6ABB}" srcOrd="2" destOrd="0" presId="urn:microsoft.com/office/officeart/2008/layout/VerticalCurvedList"/>
    <dgm:cxn modelId="{55B3E442-1BA4-4A00-92F7-7437471D5078}" type="presParOf" srcId="{E3B36A06-62E6-4559-A856-368E0E2B6ABB}" destId="{FA31D743-6E95-487D-BB4F-2ED811C0F18A}" srcOrd="0" destOrd="0" presId="urn:microsoft.com/office/officeart/2008/layout/VerticalCurvedList"/>
    <dgm:cxn modelId="{0CCCEF78-EDA9-4E4F-B5F3-49508FEFC52A}" type="presParOf" srcId="{15F40B62-FF4E-4F5C-BB9F-B74A6C6D4AE8}" destId="{C26F8166-863B-4F32-91E4-878FF1763090}" srcOrd="3" destOrd="0" presId="urn:microsoft.com/office/officeart/2008/layout/VerticalCurvedList"/>
    <dgm:cxn modelId="{CBC8B8B0-F757-4CCB-A6D7-ACF8FA3984D8}" type="presParOf" srcId="{15F40B62-FF4E-4F5C-BB9F-B74A6C6D4AE8}" destId="{A0EAA6D7-3FB1-4E71-9844-5BF04CBEF6AB}" srcOrd="4" destOrd="0" presId="urn:microsoft.com/office/officeart/2008/layout/VerticalCurvedList"/>
    <dgm:cxn modelId="{4B5B81C0-4DE8-467C-9007-D8428053CEE6}" type="presParOf" srcId="{A0EAA6D7-3FB1-4E71-9844-5BF04CBEF6AB}" destId="{7B7293FD-7FD9-4E4C-86B2-FE907605ADE4}" srcOrd="0" destOrd="0" presId="urn:microsoft.com/office/officeart/2008/layout/VerticalCurvedList"/>
    <dgm:cxn modelId="{6E61DC43-D8A5-4584-B216-3B0F7CFDC901}" type="presParOf" srcId="{15F40B62-FF4E-4F5C-BB9F-B74A6C6D4AE8}" destId="{DD52DC9E-BBC7-48FE-AF86-A3CF91736056}" srcOrd="5" destOrd="0" presId="urn:microsoft.com/office/officeart/2008/layout/VerticalCurvedList"/>
    <dgm:cxn modelId="{B1DA4EF5-8BBD-42C2-ABA3-733F8E0996CB}" type="presParOf" srcId="{15F40B62-FF4E-4F5C-BB9F-B74A6C6D4AE8}" destId="{EAA3C456-6CDB-42FF-B1EC-79A2356AD6C3}" srcOrd="6" destOrd="0" presId="urn:microsoft.com/office/officeart/2008/layout/VerticalCurvedList"/>
    <dgm:cxn modelId="{A2F6C6F9-8BA8-4C1D-929E-DCC80A01335E}" type="presParOf" srcId="{EAA3C456-6CDB-42FF-B1EC-79A2356AD6C3}" destId="{A49A24B3-3FEE-4B47-AEBF-9C9828E62BB3}" srcOrd="0" destOrd="0" presId="urn:microsoft.com/office/officeart/2008/layout/VerticalCurvedList"/>
    <dgm:cxn modelId="{9675B531-9373-460D-8731-D3FEB757501C}" type="presParOf" srcId="{15F40B62-FF4E-4F5C-BB9F-B74A6C6D4AE8}" destId="{05543D57-CAB5-4040-91B8-89D11FB6B66F}" srcOrd="7" destOrd="0" presId="urn:microsoft.com/office/officeart/2008/layout/VerticalCurvedList"/>
    <dgm:cxn modelId="{51EA0CB8-FF86-46CD-B034-CAB8105E18B4}" type="presParOf" srcId="{15F40B62-FF4E-4F5C-BB9F-B74A6C6D4AE8}" destId="{42B4BC3A-D0DB-4A8E-A5C6-594E8035A1AF}" srcOrd="8" destOrd="0" presId="urn:microsoft.com/office/officeart/2008/layout/VerticalCurvedList"/>
    <dgm:cxn modelId="{0D45B034-B789-4623-912B-410FC5CE1877}" type="presParOf" srcId="{42B4BC3A-D0DB-4A8E-A5C6-594E8035A1AF}" destId="{C6C41EB1-8158-417A-83F7-12090CDC6FB7}" srcOrd="0" destOrd="0" presId="urn:microsoft.com/office/officeart/2008/layout/VerticalCurvedList"/>
    <dgm:cxn modelId="{8740078B-5E6B-4F88-906B-804D2862382B}" type="presParOf" srcId="{15F40B62-FF4E-4F5C-BB9F-B74A6C6D4AE8}" destId="{DF73265A-B3B7-4253-8C26-629E9500567F}" srcOrd="9" destOrd="0" presId="urn:microsoft.com/office/officeart/2008/layout/VerticalCurvedList"/>
    <dgm:cxn modelId="{3BCC0F03-45E6-4F43-AF06-4CD9E60658E5}" type="presParOf" srcId="{15F40B62-FF4E-4F5C-BB9F-B74A6C6D4AE8}" destId="{4EE4FF7C-30C8-41E2-BB5A-32D9DE0F79CC}" srcOrd="10" destOrd="0" presId="urn:microsoft.com/office/officeart/2008/layout/VerticalCurvedList"/>
    <dgm:cxn modelId="{C6542C28-94ED-4368-B1DE-4F48864E8EA9}" type="presParOf" srcId="{4EE4FF7C-30C8-41E2-BB5A-32D9DE0F79CC}" destId="{91980F44-DC8F-4AD1-B0F6-9D6E70E5041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85CFF6-6909-4F49-8438-19BF293B4E55}" type="datetimeFigureOut">
              <a:rPr lang="pt-BR"/>
              <a:pPr>
                <a:defRPr/>
              </a:pPr>
              <a:t>01/11/2019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873A0D-ECA3-4D84-A645-E32A9395BD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80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34E724-D234-4168-9291-36D1D9F7DB95}" type="datetimeFigureOut">
              <a:rPr lang="pt-BR"/>
              <a:pPr>
                <a:defRPr/>
              </a:pPr>
              <a:t>01/11/2019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D49CE0-C173-4BB1-A8B4-0668C206FF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504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A226D424-D96A-42AC-821B-8807EEBAE91F}" type="slidenum">
              <a:rPr lang="pt-BR" altLang="pt-BR" smtClean="0">
                <a:latin typeface="Calibri" panose="020F0502020204030204" pitchFamily="34" charset="0"/>
              </a:rPr>
              <a:pPr/>
              <a:t>2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46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A226D424-D96A-42AC-821B-8807EEBAE91F}" type="slidenum">
              <a:rPr lang="pt-BR" altLang="pt-BR" smtClean="0">
                <a:latin typeface="Calibri" panose="020F0502020204030204" pitchFamily="34" charset="0"/>
              </a:rPr>
              <a:pPr/>
              <a:t>18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12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19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03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20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4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21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13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22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59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23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50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24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85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A226D424-D96A-42AC-821B-8807EEBAE91F}" type="slidenum">
              <a:rPr lang="pt-BR" altLang="pt-BR" smtClean="0">
                <a:latin typeface="Calibri" panose="020F0502020204030204" pitchFamily="34" charset="0"/>
              </a:rPr>
              <a:pPr/>
              <a:t>25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9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26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12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27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0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A226D424-D96A-42AC-821B-8807EEBAE91F}" type="slidenum">
              <a:rPr lang="pt-BR" altLang="pt-BR" smtClean="0">
                <a:latin typeface="Calibri" panose="020F0502020204030204" pitchFamily="34" charset="0"/>
              </a:rPr>
              <a:pPr/>
              <a:t>3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61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28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29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51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30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12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31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80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32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90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33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91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A226D424-D96A-42AC-821B-8807EEBAE91F}" type="slidenum">
              <a:rPr lang="pt-BR" altLang="pt-BR" smtClean="0">
                <a:latin typeface="Calibri" panose="020F0502020204030204" pitchFamily="34" charset="0"/>
              </a:rPr>
              <a:pPr/>
              <a:t>34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56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35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113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36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64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37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3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49CE0-C173-4BB1-A8B4-0668C206FF0A}" type="slidenum">
              <a:rPr lang="pt-BR" altLang="pt-B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45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A226D424-D96A-42AC-821B-8807EEBAE91F}" type="slidenum">
              <a:rPr lang="pt-BR" altLang="pt-BR" smtClean="0">
                <a:latin typeface="Calibri" panose="020F0502020204030204" pitchFamily="34" charset="0"/>
              </a:rPr>
              <a:pPr/>
              <a:t>38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06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39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95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40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196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41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573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42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657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43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27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99B5E3E9-9BCA-4195-A3AE-8EDAE0FECA6D}" type="slidenum">
              <a:rPr lang="pt-BR" altLang="pt-BR" smtClean="0">
                <a:latin typeface="Calibri" panose="020F0502020204030204" pitchFamily="34" charset="0"/>
              </a:rPr>
              <a:pPr/>
              <a:t>44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6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49CE0-C173-4BB1-A8B4-0668C206FF0A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3273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49CE0-C173-4BB1-A8B4-0668C206FF0A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63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49CE0-C173-4BB1-A8B4-0668C206FF0A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115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CE1AE65-1F57-4364-A95C-E41DF11775BD}" type="slidenum">
              <a:rPr lang="pt-BR" altLang="pt-BR" smtClean="0">
                <a:latin typeface="Calibri" panose="020F0502020204030204" pitchFamily="34" charset="0"/>
              </a:rPr>
              <a:pPr/>
              <a:t>12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5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8DDB896-541D-4AFE-9330-ACFA264284EE}" type="slidenum">
              <a:rPr lang="pt-BR" altLang="pt-BR" smtClean="0">
                <a:latin typeface="Calibri" panose="020F0502020204030204" pitchFamily="34" charset="0"/>
              </a:rPr>
              <a:pPr/>
              <a:t>13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9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68350" indent="-29527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82688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130425" indent="-236538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876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0448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5020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959225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6983E74B-F354-4FB0-8A74-66966D009926}" type="slidenum">
              <a:rPr lang="pt-BR" altLang="pt-BR" smtClean="0">
                <a:latin typeface="Calibri" panose="020F0502020204030204" pitchFamily="34" charset="0"/>
              </a:rPr>
              <a:pPr/>
              <a:t>14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9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66675"/>
            <a:ext cx="12192000" cy="6708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137275"/>
            <a:ext cx="12192000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6276975"/>
            <a:ext cx="227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88" y="6142038"/>
            <a:ext cx="14652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3027363"/>
            <a:ext cx="28797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ítulo 1"/>
          <p:cNvSpPr>
            <a:spLocks noGrp="1"/>
          </p:cNvSpPr>
          <p:nvPr>
            <p:ph type="subTitle" idx="1"/>
          </p:nvPr>
        </p:nvSpPr>
        <p:spPr>
          <a:xfrm>
            <a:off x="168519" y="4714264"/>
            <a:ext cx="8806444" cy="646331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168519" y="3745776"/>
            <a:ext cx="10613936" cy="968488"/>
          </a:xfrm>
        </p:spPr>
        <p:txBody>
          <a:bodyPr>
            <a:normAutofit/>
          </a:bodyPr>
          <a:lstStyle>
            <a:lvl1pPr algn="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8967050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780">
            <a:off x="9774238" y="-555625"/>
            <a:ext cx="2406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9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859338" y="1981200"/>
            <a:ext cx="0" cy="3754438"/>
          </a:xfrm>
          <a:prstGeom prst="line">
            <a:avLst/>
          </a:prstGeom>
          <a:ln w="25400">
            <a:solidFill>
              <a:srgbClr val="F8AF32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989969" y="1176339"/>
            <a:ext cx="9779631" cy="386080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rgbClr val="1E294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8" name="Espaço Reservado para Imagem 7"/>
          <p:cNvSpPr>
            <a:spLocks noGrp="1" noChangeAspect="1"/>
          </p:cNvSpPr>
          <p:nvPr>
            <p:ph type="pic" sz="quarter" idx="12"/>
          </p:nvPr>
        </p:nvSpPr>
        <p:spPr>
          <a:xfrm>
            <a:off x="540000" y="2395539"/>
            <a:ext cx="3960000" cy="2952000"/>
          </a:xfrm>
        </p:spPr>
        <p:txBody>
          <a:bodyPr lIns="7200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5220001" y="1981200"/>
            <a:ext cx="6431674" cy="3729038"/>
          </a:xfrm>
        </p:spPr>
        <p:txBody>
          <a:bodyPr lIns="0" tIns="0" rIns="0" bIns="0" anchor="ctr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91684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859338" y="1666875"/>
            <a:ext cx="0" cy="4068763"/>
          </a:xfrm>
          <a:prstGeom prst="line">
            <a:avLst/>
          </a:prstGeom>
          <a:ln w="25400">
            <a:solidFill>
              <a:srgbClr val="F8AF32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Imagem 7"/>
          <p:cNvSpPr>
            <a:spLocks noGrp="1" noChangeAspect="1"/>
          </p:cNvSpPr>
          <p:nvPr>
            <p:ph type="pic" sz="quarter" idx="12"/>
          </p:nvPr>
        </p:nvSpPr>
        <p:spPr>
          <a:xfrm>
            <a:off x="540000" y="2212239"/>
            <a:ext cx="3960000" cy="2952000"/>
          </a:xfrm>
        </p:spPr>
        <p:txBody>
          <a:bodyPr lIns="7200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5220001" y="1666240"/>
            <a:ext cx="6431674" cy="4043998"/>
          </a:xfrm>
        </p:spPr>
        <p:txBody>
          <a:bodyPr lIns="0" tIns="0" rIns="0" bIns="0" anchor="ctr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146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11"/>
          </p:nvPr>
        </p:nvSpPr>
        <p:spPr>
          <a:xfrm>
            <a:off x="801687" y="1696453"/>
            <a:ext cx="11161713" cy="43434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9" name="Espaço Reservado para Texto 5"/>
          <p:cNvSpPr>
            <a:spLocks noGrp="1"/>
          </p:cNvSpPr>
          <p:nvPr>
            <p:ph type="body" sz="quarter" idx="12"/>
          </p:nvPr>
        </p:nvSpPr>
        <p:spPr>
          <a:xfrm>
            <a:off x="989969" y="1176339"/>
            <a:ext cx="9779631" cy="386080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rgbClr val="1E294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86722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&#10;circulos2.wmf                                                  0004C527KARIN                          00000000: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780">
            <a:off x="9774238" y="-555625"/>
            <a:ext cx="2406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115887"/>
            <a:ext cx="11851551" cy="8810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475875"/>
            <a:ext cx="10982325" cy="4701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4426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39688"/>
            <a:ext cx="12192000" cy="62674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41475"/>
            <a:ext cx="11587163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Editar estilos de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9" name="Espaço Reservado para Rodapé 8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600" y="1176338"/>
            <a:ext cx="11088688" cy="371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t-BR"/>
              <a:t> Subtítulo mestre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137275"/>
            <a:ext cx="12192000" cy="720725"/>
          </a:xfrm>
          <a:prstGeom prst="rect">
            <a:avLst/>
          </a:prstGeom>
          <a:solidFill>
            <a:srgbClr val="1E294E"/>
          </a:solidFill>
          <a:ln>
            <a:solidFill>
              <a:srgbClr val="002A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031" name="Imagem 12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000040"/>
              </a:clrFrom>
              <a:clrTo>
                <a:srgbClr val="0000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6278563"/>
            <a:ext cx="2368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20663"/>
            <a:ext cx="138588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m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13" y="6145213"/>
            <a:ext cx="14382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E294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E294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E294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E294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E294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2A5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2A5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2A5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2A5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2A5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2"/>
          <p:cNvSpPr txBox="1">
            <a:spLocks noChangeArrowheads="1"/>
          </p:cNvSpPr>
          <p:nvPr/>
        </p:nvSpPr>
        <p:spPr bwMode="auto">
          <a:xfrm>
            <a:off x="-113555" y="1851025"/>
            <a:ext cx="102711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4000" b="1" i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Plano Decenal de Energia 2029</a:t>
            </a:r>
            <a:br>
              <a:rPr lang="pt-BR" altLang="pt-BR" sz="4000" b="1" i="1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pt-BR" altLang="pt-BR" sz="4000" b="1" i="1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Transmissão de Energia</a:t>
            </a:r>
            <a:endParaRPr lang="pt-BR" altLang="pt-BR" sz="4000" b="1" i="1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ítulo 2"/>
          <p:cNvSpPr txBox="1">
            <a:spLocks noChangeArrowheads="1"/>
          </p:cNvSpPr>
          <p:nvPr/>
        </p:nvSpPr>
        <p:spPr bwMode="auto">
          <a:xfrm>
            <a:off x="-1549985" y="4444661"/>
            <a:ext cx="5779459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2200" b="1" i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Rio de Janeiro – 01.11.2019</a:t>
            </a:r>
            <a:br>
              <a:rPr lang="pt-BR" altLang="pt-BR" sz="2200" b="1" i="1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pt-BR" altLang="pt-BR" sz="2200" b="1" i="1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8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Grupos de Estudos da Transmissão – GETs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sp>
        <p:nvSpPr>
          <p:cNvPr id="377" name="Retângulo 22"/>
          <p:cNvSpPr>
            <a:spLocks noChangeArrowheads="1"/>
          </p:cNvSpPr>
          <p:nvPr/>
        </p:nvSpPr>
        <p:spPr bwMode="auto">
          <a:xfrm>
            <a:off x="7515981" y="3889311"/>
            <a:ext cx="472660" cy="283890"/>
          </a:xfrm>
          <a:prstGeom prst="rect">
            <a:avLst/>
          </a:prstGeom>
          <a:solidFill>
            <a:srgbClr val="F8AF3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pt-BR" altLang="pt-BR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78" name="CaixaDeTexto 156"/>
          <p:cNvSpPr txBox="1">
            <a:spLocks noChangeArrowheads="1"/>
          </p:cNvSpPr>
          <p:nvPr/>
        </p:nvSpPr>
        <p:spPr bwMode="auto">
          <a:xfrm>
            <a:off x="8045953" y="3861979"/>
            <a:ext cx="1101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GET N/NE</a:t>
            </a:r>
            <a:endParaRPr lang="pt-BR" altLang="pt-BR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379" name="Retângulo 378"/>
          <p:cNvSpPr/>
          <p:nvPr/>
        </p:nvSpPr>
        <p:spPr bwMode="auto">
          <a:xfrm>
            <a:off x="7515981" y="4374573"/>
            <a:ext cx="471911" cy="25717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pt-BR">
              <a:latin typeface="Gill Sans MT" panose="020B0502020104020203" pitchFamily="34" charset="0"/>
            </a:endParaRPr>
          </a:p>
        </p:txBody>
      </p:sp>
      <p:sp>
        <p:nvSpPr>
          <p:cNvPr id="380" name="CaixaDeTexto 158"/>
          <p:cNvSpPr txBox="1">
            <a:spLocks noChangeArrowheads="1"/>
          </p:cNvSpPr>
          <p:nvPr/>
        </p:nvSpPr>
        <p:spPr bwMode="auto">
          <a:xfrm>
            <a:off x="8045953" y="4333204"/>
            <a:ext cx="19210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GET SE/CO+AC/RO</a:t>
            </a:r>
            <a:endParaRPr lang="pt-BR" altLang="pt-BR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381" name="Retângulo 16"/>
          <p:cNvSpPr>
            <a:spLocks noChangeArrowheads="1"/>
          </p:cNvSpPr>
          <p:nvPr/>
        </p:nvSpPr>
        <p:spPr bwMode="auto">
          <a:xfrm>
            <a:off x="7515981" y="4833122"/>
            <a:ext cx="474039" cy="26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pt-BR" altLang="pt-BR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82" name="CaixaDeTexto 160"/>
          <p:cNvSpPr txBox="1">
            <a:spLocks noChangeArrowheads="1"/>
          </p:cNvSpPr>
          <p:nvPr/>
        </p:nvSpPr>
        <p:spPr bwMode="auto">
          <a:xfrm>
            <a:off x="8045953" y="4804429"/>
            <a:ext cx="8194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GET SP</a:t>
            </a:r>
            <a:endParaRPr lang="pt-BR" altLang="pt-BR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383" name="Retângulo 382"/>
          <p:cNvSpPr/>
          <p:nvPr/>
        </p:nvSpPr>
        <p:spPr bwMode="auto">
          <a:xfrm>
            <a:off x="7515981" y="5301262"/>
            <a:ext cx="471910" cy="287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pt-BR"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384" name="CaixaDeTexto 161"/>
          <p:cNvSpPr txBox="1">
            <a:spLocks noChangeArrowheads="1"/>
          </p:cNvSpPr>
          <p:nvPr/>
        </p:nvSpPr>
        <p:spPr bwMode="auto">
          <a:xfrm>
            <a:off x="8045953" y="5275654"/>
            <a:ext cx="12378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GET </a:t>
            </a:r>
            <a:r>
              <a:rPr lang="pt-BR" altLang="pt-BR" sz="1600" dirty="0" err="1" smtClean="0">
                <a:solidFill>
                  <a:schemeClr val="tx2"/>
                </a:solidFill>
                <a:latin typeface="Gill Sans MT" panose="020B0502020104020203" pitchFamily="34" charset="0"/>
              </a:rPr>
              <a:t>Sul+MS</a:t>
            </a:r>
            <a:endParaRPr lang="pt-BR" altLang="pt-BR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90" name="Grupo 1"/>
          <p:cNvGrpSpPr>
            <a:grpSpLocks/>
          </p:cNvGrpSpPr>
          <p:nvPr/>
        </p:nvGrpSpPr>
        <p:grpSpPr bwMode="auto">
          <a:xfrm>
            <a:off x="6680998" y="2015141"/>
            <a:ext cx="4028047" cy="1203325"/>
            <a:chOff x="6695515" y="1203325"/>
            <a:chExt cx="4028048" cy="1203325"/>
          </a:xfrm>
        </p:grpSpPr>
        <p:sp>
          <p:nvSpPr>
            <p:cNvPr id="191" name="CaixaDeTexto 4"/>
            <p:cNvSpPr txBox="1">
              <a:spLocks noChangeArrowheads="1"/>
            </p:cNvSpPr>
            <p:nvPr/>
          </p:nvSpPr>
          <p:spPr bwMode="auto">
            <a:xfrm>
              <a:off x="8237538" y="1208088"/>
              <a:ext cx="2486025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pt-BR" altLang="pt-BR" sz="2000" b="1" dirty="0" smtClean="0">
                  <a:solidFill>
                    <a:schemeClr val="accent1"/>
                  </a:solidFill>
                  <a:latin typeface="Gill Sans MT" panose="020B0502020104020203" pitchFamily="34" charset="0"/>
                </a:rPr>
                <a:t>EPE (coordenação)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pt-BR" altLang="pt-BR" sz="2000" dirty="0" smtClean="0">
                  <a:solidFill>
                    <a:schemeClr val="accent1"/>
                  </a:solidFill>
                  <a:latin typeface="Gill Sans MT" panose="020B0502020104020203" pitchFamily="34" charset="0"/>
                </a:rPr>
                <a:t>Transmissoras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pt-BR" altLang="pt-BR" sz="2000" dirty="0" smtClean="0">
                  <a:solidFill>
                    <a:schemeClr val="accent1"/>
                  </a:solidFill>
                  <a:latin typeface="Gill Sans MT" panose="020B0502020104020203" pitchFamily="34" charset="0"/>
                </a:rPr>
                <a:t>Distribuidoras</a:t>
              </a:r>
              <a:endParaRPr lang="pt-BR" altLang="pt-BR" sz="2000" dirty="0">
                <a:solidFill>
                  <a:schemeClr val="accent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92" name="Retângulo 26"/>
            <p:cNvSpPr>
              <a:spLocks noChangeArrowheads="1"/>
            </p:cNvSpPr>
            <p:nvPr/>
          </p:nvSpPr>
          <p:spPr bwMode="auto">
            <a:xfrm>
              <a:off x="6695515" y="1525120"/>
              <a:ext cx="96202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39788">
                <a:lnSpc>
                  <a:spcPct val="90000"/>
                </a:lnSpc>
                <a:spcBef>
                  <a:spcPts val="1000"/>
                </a:spcBef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 defTabSz="839788">
                <a:lnSpc>
                  <a:spcPct val="90000"/>
                </a:lnSpc>
                <a:spcBef>
                  <a:spcPts val="500"/>
                </a:spcBef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 defTabSz="839788">
                <a:lnSpc>
                  <a:spcPct val="90000"/>
                </a:lnSpc>
                <a:spcBef>
                  <a:spcPts val="500"/>
                </a:spcBef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 defTabSz="839788">
                <a:lnSpc>
                  <a:spcPct val="90000"/>
                </a:lnSpc>
                <a:spcBef>
                  <a:spcPts val="500"/>
                </a:spcBef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 defTabSz="839788">
                <a:lnSpc>
                  <a:spcPct val="90000"/>
                </a:lnSpc>
                <a:spcBef>
                  <a:spcPts val="500"/>
                </a:spcBef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8397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8397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8397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8397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2A5E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20000"/>
                </a:spcBef>
                <a:buClrTx/>
                <a:buFontTx/>
                <a:buNone/>
              </a:pPr>
              <a:r>
                <a:rPr lang="pt-BR" altLang="pt-BR" sz="2800" b="1" dirty="0">
                  <a:solidFill>
                    <a:schemeClr val="accent1"/>
                  </a:solidFill>
                  <a:latin typeface="Gill Sans MT" panose="020B0502020104020203" pitchFamily="34" charset="0"/>
                </a:rPr>
                <a:t>GET</a:t>
              </a:r>
            </a:p>
          </p:txBody>
        </p:sp>
        <p:sp>
          <p:nvSpPr>
            <p:cNvPr id="193" name="Divisa 192"/>
            <p:cNvSpPr/>
            <p:nvPr/>
          </p:nvSpPr>
          <p:spPr>
            <a:xfrm>
              <a:off x="7643812" y="1203325"/>
              <a:ext cx="438150" cy="1203325"/>
            </a:xfrm>
            <a:prstGeom prst="chevron">
              <a:avLst>
                <a:gd name="adj" fmla="val 72375"/>
              </a:avLst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387" name="Group 22"/>
          <p:cNvGrpSpPr>
            <a:grpSpLocks/>
          </p:cNvGrpSpPr>
          <p:nvPr/>
        </p:nvGrpSpPr>
        <p:grpSpPr bwMode="auto">
          <a:xfrm>
            <a:off x="1128942" y="1301695"/>
            <a:ext cx="4765516" cy="4762514"/>
            <a:chOff x="265" y="802"/>
            <a:chExt cx="3176" cy="3174"/>
          </a:xfrm>
          <a:noFill/>
          <a:effectLst/>
        </p:grpSpPr>
        <p:sp>
          <p:nvSpPr>
            <p:cNvPr id="388" name="Freeform 23"/>
            <p:cNvSpPr>
              <a:spLocks/>
            </p:cNvSpPr>
            <p:nvPr/>
          </p:nvSpPr>
          <p:spPr bwMode="auto">
            <a:xfrm>
              <a:off x="848" y="1883"/>
              <a:ext cx="567" cy="471"/>
            </a:xfrm>
            <a:custGeom>
              <a:avLst/>
              <a:gdLst/>
              <a:ahLst/>
              <a:cxnLst>
                <a:cxn ang="0">
                  <a:pos x="2645" y="2550"/>
                </a:cxn>
                <a:cxn ang="0">
                  <a:pos x="2684" y="2454"/>
                </a:cxn>
                <a:cxn ang="0">
                  <a:pos x="2779" y="2418"/>
                </a:cxn>
                <a:cxn ang="0">
                  <a:pos x="2858" y="2231"/>
                </a:cxn>
                <a:cxn ang="0">
                  <a:pos x="2956" y="2159"/>
                </a:cxn>
                <a:cxn ang="0">
                  <a:pos x="3027" y="2003"/>
                </a:cxn>
                <a:cxn ang="0">
                  <a:pos x="3015" y="1836"/>
                </a:cxn>
                <a:cxn ang="0">
                  <a:pos x="2944" y="1716"/>
                </a:cxn>
                <a:cxn ang="0">
                  <a:pos x="2921" y="1608"/>
                </a:cxn>
                <a:cxn ang="0">
                  <a:pos x="3015" y="1536"/>
                </a:cxn>
                <a:cxn ang="0">
                  <a:pos x="2988" y="1417"/>
                </a:cxn>
                <a:cxn ang="0">
                  <a:pos x="2858" y="1405"/>
                </a:cxn>
                <a:cxn ang="0">
                  <a:pos x="2775" y="1341"/>
                </a:cxn>
                <a:cxn ang="0">
                  <a:pos x="2539" y="1345"/>
                </a:cxn>
                <a:cxn ang="0">
                  <a:pos x="2318" y="1341"/>
                </a:cxn>
                <a:cxn ang="0">
                  <a:pos x="2291" y="962"/>
                </a:cxn>
                <a:cxn ang="0">
                  <a:pos x="2342" y="854"/>
                </a:cxn>
                <a:cxn ang="0">
                  <a:pos x="2271" y="591"/>
                </a:cxn>
                <a:cxn ang="0">
                  <a:pos x="2314" y="479"/>
                </a:cxn>
                <a:cxn ang="0">
                  <a:pos x="2318" y="360"/>
                </a:cxn>
                <a:cxn ang="0">
                  <a:pos x="2198" y="334"/>
                </a:cxn>
                <a:cxn ang="0">
                  <a:pos x="2102" y="394"/>
                </a:cxn>
                <a:cxn ang="0">
                  <a:pos x="1949" y="204"/>
                </a:cxn>
                <a:cxn ang="0">
                  <a:pos x="1824" y="114"/>
                </a:cxn>
                <a:cxn ang="0">
                  <a:pos x="1725" y="0"/>
                </a:cxn>
                <a:cxn ang="0">
                  <a:pos x="1484" y="16"/>
                </a:cxn>
                <a:cxn ang="0">
                  <a:pos x="1241" y="180"/>
                </a:cxn>
                <a:cxn ang="0">
                  <a:pos x="1244" y="297"/>
                </a:cxn>
                <a:cxn ang="0">
                  <a:pos x="1185" y="411"/>
                </a:cxn>
                <a:cxn ang="0">
                  <a:pos x="990" y="459"/>
                </a:cxn>
                <a:cxn ang="0">
                  <a:pos x="855" y="468"/>
                </a:cxn>
                <a:cxn ang="0">
                  <a:pos x="771" y="563"/>
                </a:cxn>
                <a:cxn ang="0">
                  <a:pos x="676" y="591"/>
                </a:cxn>
                <a:cxn ang="0">
                  <a:pos x="428" y="627"/>
                </a:cxn>
                <a:cxn ang="0">
                  <a:pos x="158" y="625"/>
                </a:cxn>
                <a:cxn ang="0">
                  <a:pos x="110" y="741"/>
                </a:cxn>
                <a:cxn ang="0">
                  <a:pos x="0" y="807"/>
                </a:cxn>
                <a:cxn ang="0">
                  <a:pos x="62" y="886"/>
                </a:cxn>
                <a:cxn ang="0">
                  <a:pos x="153" y="825"/>
                </a:cxn>
                <a:cxn ang="0">
                  <a:pos x="300" y="817"/>
                </a:cxn>
                <a:cxn ang="0">
                  <a:pos x="452" y="783"/>
                </a:cxn>
                <a:cxn ang="0">
                  <a:pos x="542" y="825"/>
                </a:cxn>
                <a:cxn ang="0">
                  <a:pos x="603" y="783"/>
                </a:cxn>
                <a:cxn ang="0">
                  <a:pos x="674" y="828"/>
                </a:cxn>
                <a:cxn ang="0">
                  <a:pos x="660" y="1018"/>
                </a:cxn>
                <a:cxn ang="0">
                  <a:pos x="593" y="1161"/>
                </a:cxn>
                <a:cxn ang="0">
                  <a:pos x="676" y="1345"/>
                </a:cxn>
                <a:cxn ang="0">
                  <a:pos x="629" y="1465"/>
                </a:cxn>
                <a:cxn ang="0">
                  <a:pos x="688" y="1596"/>
                </a:cxn>
                <a:cxn ang="0">
                  <a:pos x="708" y="1680"/>
                </a:cxn>
                <a:cxn ang="0">
                  <a:pos x="838" y="1788"/>
                </a:cxn>
                <a:cxn ang="0">
                  <a:pos x="991" y="1896"/>
                </a:cxn>
                <a:cxn ang="0">
                  <a:pos x="1038" y="1975"/>
                </a:cxn>
                <a:cxn ang="0">
                  <a:pos x="1216" y="2015"/>
                </a:cxn>
                <a:cxn ang="0">
                  <a:pos x="1373" y="1999"/>
                </a:cxn>
                <a:cxn ang="0">
                  <a:pos x="1539" y="2131"/>
                </a:cxn>
                <a:cxn ang="0">
                  <a:pos x="1605" y="2071"/>
                </a:cxn>
                <a:cxn ang="0">
                  <a:pos x="1735" y="2243"/>
                </a:cxn>
                <a:cxn ang="0">
                  <a:pos x="1999" y="2279"/>
                </a:cxn>
                <a:cxn ang="0">
                  <a:pos x="2090" y="2398"/>
                </a:cxn>
                <a:cxn ang="0">
                  <a:pos x="2184" y="2458"/>
                </a:cxn>
                <a:cxn ang="0">
                  <a:pos x="2460" y="2466"/>
                </a:cxn>
                <a:cxn ang="0">
                  <a:pos x="2645" y="2550"/>
                </a:cxn>
              </a:cxnLst>
              <a:rect l="0" t="0" r="r" b="b"/>
              <a:pathLst>
                <a:path w="3027" h="2550">
                  <a:moveTo>
                    <a:pt x="2645" y="2550"/>
                  </a:moveTo>
                  <a:lnTo>
                    <a:pt x="2684" y="2454"/>
                  </a:lnTo>
                  <a:lnTo>
                    <a:pt x="2779" y="2418"/>
                  </a:lnTo>
                  <a:lnTo>
                    <a:pt x="2858" y="2231"/>
                  </a:lnTo>
                  <a:lnTo>
                    <a:pt x="2956" y="2159"/>
                  </a:lnTo>
                  <a:lnTo>
                    <a:pt x="3027" y="2003"/>
                  </a:lnTo>
                  <a:lnTo>
                    <a:pt x="3015" y="1836"/>
                  </a:lnTo>
                  <a:lnTo>
                    <a:pt x="2944" y="1716"/>
                  </a:lnTo>
                  <a:lnTo>
                    <a:pt x="2921" y="1608"/>
                  </a:lnTo>
                  <a:lnTo>
                    <a:pt x="3015" y="1536"/>
                  </a:lnTo>
                  <a:lnTo>
                    <a:pt x="2988" y="1417"/>
                  </a:lnTo>
                  <a:lnTo>
                    <a:pt x="2858" y="1405"/>
                  </a:lnTo>
                  <a:lnTo>
                    <a:pt x="2775" y="1341"/>
                  </a:lnTo>
                  <a:lnTo>
                    <a:pt x="2539" y="1345"/>
                  </a:lnTo>
                  <a:lnTo>
                    <a:pt x="2318" y="1341"/>
                  </a:lnTo>
                  <a:lnTo>
                    <a:pt x="2291" y="962"/>
                  </a:lnTo>
                  <a:lnTo>
                    <a:pt x="2342" y="854"/>
                  </a:lnTo>
                  <a:lnTo>
                    <a:pt x="2271" y="591"/>
                  </a:lnTo>
                  <a:lnTo>
                    <a:pt x="2314" y="479"/>
                  </a:lnTo>
                  <a:lnTo>
                    <a:pt x="2318" y="360"/>
                  </a:lnTo>
                  <a:lnTo>
                    <a:pt x="2198" y="334"/>
                  </a:lnTo>
                  <a:lnTo>
                    <a:pt x="2102" y="394"/>
                  </a:lnTo>
                  <a:lnTo>
                    <a:pt x="1949" y="204"/>
                  </a:lnTo>
                  <a:lnTo>
                    <a:pt x="1824" y="114"/>
                  </a:lnTo>
                  <a:lnTo>
                    <a:pt x="1725" y="0"/>
                  </a:lnTo>
                  <a:lnTo>
                    <a:pt x="1484" y="16"/>
                  </a:lnTo>
                  <a:lnTo>
                    <a:pt x="1241" y="180"/>
                  </a:lnTo>
                  <a:lnTo>
                    <a:pt x="1244" y="297"/>
                  </a:lnTo>
                  <a:lnTo>
                    <a:pt x="1185" y="411"/>
                  </a:lnTo>
                  <a:lnTo>
                    <a:pt x="990" y="459"/>
                  </a:lnTo>
                  <a:lnTo>
                    <a:pt x="855" y="468"/>
                  </a:lnTo>
                  <a:lnTo>
                    <a:pt x="771" y="563"/>
                  </a:lnTo>
                  <a:lnTo>
                    <a:pt x="676" y="591"/>
                  </a:lnTo>
                  <a:lnTo>
                    <a:pt x="428" y="627"/>
                  </a:lnTo>
                  <a:lnTo>
                    <a:pt x="158" y="625"/>
                  </a:lnTo>
                  <a:lnTo>
                    <a:pt x="110" y="741"/>
                  </a:lnTo>
                  <a:lnTo>
                    <a:pt x="0" y="807"/>
                  </a:lnTo>
                  <a:lnTo>
                    <a:pt x="62" y="886"/>
                  </a:lnTo>
                  <a:lnTo>
                    <a:pt x="153" y="825"/>
                  </a:lnTo>
                  <a:lnTo>
                    <a:pt x="300" y="817"/>
                  </a:lnTo>
                  <a:lnTo>
                    <a:pt x="452" y="783"/>
                  </a:lnTo>
                  <a:lnTo>
                    <a:pt x="542" y="825"/>
                  </a:lnTo>
                  <a:lnTo>
                    <a:pt x="603" y="783"/>
                  </a:lnTo>
                  <a:lnTo>
                    <a:pt x="674" y="828"/>
                  </a:lnTo>
                  <a:lnTo>
                    <a:pt x="660" y="1018"/>
                  </a:lnTo>
                  <a:lnTo>
                    <a:pt x="593" y="1161"/>
                  </a:lnTo>
                  <a:lnTo>
                    <a:pt x="676" y="1345"/>
                  </a:lnTo>
                  <a:lnTo>
                    <a:pt x="629" y="1465"/>
                  </a:lnTo>
                  <a:lnTo>
                    <a:pt x="688" y="1596"/>
                  </a:lnTo>
                  <a:lnTo>
                    <a:pt x="708" y="1680"/>
                  </a:lnTo>
                  <a:lnTo>
                    <a:pt x="838" y="1788"/>
                  </a:lnTo>
                  <a:lnTo>
                    <a:pt x="991" y="1896"/>
                  </a:lnTo>
                  <a:lnTo>
                    <a:pt x="1038" y="1975"/>
                  </a:lnTo>
                  <a:lnTo>
                    <a:pt x="1216" y="2015"/>
                  </a:lnTo>
                  <a:lnTo>
                    <a:pt x="1373" y="1999"/>
                  </a:lnTo>
                  <a:lnTo>
                    <a:pt x="1539" y="2131"/>
                  </a:lnTo>
                  <a:lnTo>
                    <a:pt x="1605" y="2071"/>
                  </a:lnTo>
                  <a:lnTo>
                    <a:pt x="1735" y="2243"/>
                  </a:lnTo>
                  <a:lnTo>
                    <a:pt x="1999" y="2279"/>
                  </a:lnTo>
                  <a:lnTo>
                    <a:pt x="2090" y="2398"/>
                  </a:lnTo>
                  <a:lnTo>
                    <a:pt x="2184" y="2458"/>
                  </a:lnTo>
                  <a:lnTo>
                    <a:pt x="2460" y="2466"/>
                  </a:lnTo>
                  <a:lnTo>
                    <a:pt x="2645" y="255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9" name="Freeform 24"/>
            <p:cNvSpPr>
              <a:spLocks/>
            </p:cNvSpPr>
            <p:nvPr/>
          </p:nvSpPr>
          <p:spPr bwMode="auto">
            <a:xfrm>
              <a:off x="265" y="1819"/>
              <a:ext cx="594" cy="325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226"/>
                </a:cxn>
                <a:cxn ang="0">
                  <a:pos x="94" y="341"/>
                </a:cxn>
                <a:cxn ang="0">
                  <a:pos x="261" y="695"/>
                </a:cxn>
                <a:cxn ang="0">
                  <a:pos x="562" y="1078"/>
                </a:cxn>
                <a:cxn ang="0">
                  <a:pos x="445" y="1236"/>
                </a:cxn>
                <a:cxn ang="0">
                  <a:pos x="652" y="1266"/>
                </a:cxn>
                <a:cxn ang="0">
                  <a:pos x="828" y="1316"/>
                </a:cxn>
                <a:cxn ang="0">
                  <a:pos x="947" y="1415"/>
                </a:cxn>
                <a:cxn ang="0">
                  <a:pos x="1060" y="1585"/>
                </a:cxn>
                <a:cxn ang="0">
                  <a:pos x="1508" y="1565"/>
                </a:cxn>
                <a:cxn ang="0">
                  <a:pos x="1828" y="1284"/>
                </a:cxn>
                <a:cxn ang="0">
                  <a:pos x="1887" y="1435"/>
                </a:cxn>
                <a:cxn ang="0">
                  <a:pos x="1813" y="1570"/>
                </a:cxn>
                <a:cxn ang="0">
                  <a:pos x="1847" y="2049"/>
                </a:cxn>
                <a:cxn ang="0">
                  <a:pos x="2004" y="2164"/>
                </a:cxn>
                <a:cxn ang="0">
                  <a:pos x="2187" y="2089"/>
                </a:cxn>
                <a:cxn ang="0">
                  <a:pos x="2420" y="2085"/>
                </a:cxn>
                <a:cxn ang="0">
                  <a:pos x="2674" y="2094"/>
                </a:cxn>
                <a:cxn ang="0">
                  <a:pos x="2880" y="2199"/>
                </a:cxn>
                <a:cxn ang="0">
                  <a:pos x="3052" y="2164"/>
                </a:cxn>
                <a:cxn ang="0">
                  <a:pos x="3279" y="1939"/>
                </a:cxn>
                <a:cxn ang="0">
                  <a:pos x="3451" y="1944"/>
                </a:cxn>
                <a:cxn ang="0">
                  <a:pos x="3775" y="1705"/>
                </a:cxn>
                <a:cxn ang="0">
                  <a:pos x="3967" y="1540"/>
                </a:cxn>
                <a:cxn ang="0">
                  <a:pos x="3893" y="1435"/>
                </a:cxn>
                <a:cxn ang="0">
                  <a:pos x="3627" y="1346"/>
                </a:cxn>
                <a:cxn ang="0">
                  <a:pos x="2801" y="956"/>
                </a:cxn>
                <a:cxn ang="0">
                  <a:pos x="2299" y="718"/>
                </a:cxn>
                <a:cxn ang="0">
                  <a:pos x="2063" y="538"/>
                </a:cxn>
                <a:cxn ang="0">
                  <a:pos x="1611" y="448"/>
                </a:cxn>
                <a:cxn ang="0">
                  <a:pos x="1006" y="269"/>
                </a:cxn>
                <a:cxn ang="0">
                  <a:pos x="868" y="254"/>
                </a:cxn>
                <a:cxn ang="0">
                  <a:pos x="101" y="0"/>
                </a:cxn>
              </a:cxnLst>
              <a:rect l="0" t="0" r="r" b="b"/>
              <a:pathLst>
                <a:path w="3967" h="2199">
                  <a:moveTo>
                    <a:pt x="101" y="0"/>
                  </a:moveTo>
                  <a:lnTo>
                    <a:pt x="0" y="226"/>
                  </a:lnTo>
                  <a:lnTo>
                    <a:pt x="94" y="341"/>
                  </a:lnTo>
                  <a:lnTo>
                    <a:pt x="261" y="695"/>
                  </a:lnTo>
                  <a:lnTo>
                    <a:pt x="562" y="1078"/>
                  </a:lnTo>
                  <a:lnTo>
                    <a:pt x="445" y="1236"/>
                  </a:lnTo>
                  <a:lnTo>
                    <a:pt x="652" y="1266"/>
                  </a:lnTo>
                  <a:lnTo>
                    <a:pt x="828" y="1316"/>
                  </a:lnTo>
                  <a:lnTo>
                    <a:pt x="947" y="1415"/>
                  </a:lnTo>
                  <a:lnTo>
                    <a:pt x="1060" y="1585"/>
                  </a:lnTo>
                  <a:lnTo>
                    <a:pt x="1508" y="1565"/>
                  </a:lnTo>
                  <a:lnTo>
                    <a:pt x="1828" y="1284"/>
                  </a:lnTo>
                  <a:lnTo>
                    <a:pt x="1887" y="1435"/>
                  </a:lnTo>
                  <a:lnTo>
                    <a:pt x="1813" y="1570"/>
                  </a:lnTo>
                  <a:lnTo>
                    <a:pt x="1847" y="2049"/>
                  </a:lnTo>
                  <a:lnTo>
                    <a:pt x="2004" y="2164"/>
                  </a:lnTo>
                  <a:lnTo>
                    <a:pt x="2187" y="2089"/>
                  </a:lnTo>
                  <a:lnTo>
                    <a:pt x="2420" y="2085"/>
                  </a:lnTo>
                  <a:lnTo>
                    <a:pt x="2674" y="2094"/>
                  </a:lnTo>
                  <a:lnTo>
                    <a:pt x="2880" y="2199"/>
                  </a:lnTo>
                  <a:lnTo>
                    <a:pt x="3052" y="2164"/>
                  </a:lnTo>
                  <a:lnTo>
                    <a:pt x="3279" y="1939"/>
                  </a:lnTo>
                  <a:lnTo>
                    <a:pt x="3451" y="1944"/>
                  </a:lnTo>
                  <a:lnTo>
                    <a:pt x="3775" y="1705"/>
                  </a:lnTo>
                  <a:lnTo>
                    <a:pt x="3967" y="1540"/>
                  </a:lnTo>
                  <a:lnTo>
                    <a:pt x="3893" y="1435"/>
                  </a:lnTo>
                  <a:lnTo>
                    <a:pt x="3627" y="1346"/>
                  </a:lnTo>
                  <a:lnTo>
                    <a:pt x="2801" y="956"/>
                  </a:lnTo>
                  <a:lnTo>
                    <a:pt x="2299" y="718"/>
                  </a:lnTo>
                  <a:lnTo>
                    <a:pt x="2063" y="538"/>
                  </a:lnTo>
                  <a:lnTo>
                    <a:pt x="1611" y="448"/>
                  </a:lnTo>
                  <a:lnTo>
                    <a:pt x="1006" y="269"/>
                  </a:lnTo>
                  <a:lnTo>
                    <a:pt x="868" y="25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0" name="Freeform 25"/>
            <p:cNvSpPr>
              <a:spLocks/>
            </p:cNvSpPr>
            <p:nvPr/>
          </p:nvSpPr>
          <p:spPr bwMode="auto">
            <a:xfrm>
              <a:off x="280" y="1053"/>
              <a:ext cx="1429" cy="979"/>
            </a:xfrm>
            <a:custGeom>
              <a:avLst/>
              <a:gdLst/>
              <a:ahLst/>
              <a:cxnLst>
                <a:cxn ang="0">
                  <a:pos x="2374" y="189"/>
                </a:cxn>
                <a:cxn ang="0">
                  <a:pos x="1961" y="208"/>
                </a:cxn>
                <a:cxn ang="0">
                  <a:pos x="1713" y="304"/>
                </a:cxn>
                <a:cxn ang="0">
                  <a:pos x="1799" y="512"/>
                </a:cxn>
                <a:cxn ang="0">
                  <a:pos x="2008" y="572"/>
                </a:cxn>
                <a:cxn ang="0">
                  <a:pos x="1941" y="691"/>
                </a:cxn>
                <a:cxn ang="0">
                  <a:pos x="1729" y="715"/>
                </a:cxn>
                <a:cxn ang="0">
                  <a:pos x="1599" y="927"/>
                </a:cxn>
                <a:cxn ang="0">
                  <a:pos x="1811" y="1206"/>
                </a:cxn>
                <a:cxn ang="0">
                  <a:pos x="1902" y="1453"/>
                </a:cxn>
                <a:cxn ang="0">
                  <a:pos x="1878" y="1693"/>
                </a:cxn>
                <a:cxn ang="0">
                  <a:pos x="1559" y="2918"/>
                </a:cxn>
                <a:cxn ang="0">
                  <a:pos x="1288" y="2822"/>
                </a:cxn>
                <a:cxn ang="0">
                  <a:pos x="1087" y="2938"/>
                </a:cxn>
                <a:cxn ang="0">
                  <a:pos x="366" y="3281"/>
                </a:cxn>
                <a:cxn ang="0">
                  <a:pos x="240" y="3612"/>
                </a:cxn>
                <a:cxn ang="0">
                  <a:pos x="276" y="3852"/>
                </a:cxn>
                <a:cxn ang="0">
                  <a:pos x="12" y="4039"/>
                </a:cxn>
                <a:cxn ang="0">
                  <a:pos x="619" y="4356"/>
                </a:cxn>
                <a:cxn ang="0">
                  <a:pos x="1215" y="4512"/>
                </a:cxn>
                <a:cxn ang="0">
                  <a:pos x="1764" y="4729"/>
                </a:cxn>
                <a:cxn ang="0">
                  <a:pos x="3036" y="5300"/>
                </a:cxn>
                <a:cxn ang="0">
                  <a:pos x="3193" y="5120"/>
                </a:cxn>
                <a:cxn ang="0">
                  <a:pos x="3708" y="5085"/>
                </a:cxn>
                <a:cxn ang="0">
                  <a:pos x="3890" y="4961"/>
                </a:cxn>
                <a:cxn ang="0">
                  <a:pos x="4221" y="4905"/>
                </a:cxn>
                <a:cxn ang="0">
                  <a:pos x="4280" y="4674"/>
                </a:cxn>
                <a:cxn ang="0">
                  <a:pos x="4761" y="4494"/>
                </a:cxn>
                <a:cxn ang="0">
                  <a:pos x="4989" y="4701"/>
                </a:cxn>
                <a:cxn ang="0">
                  <a:pos x="5233" y="4829"/>
                </a:cxn>
                <a:cxn ang="0">
                  <a:pos x="6674" y="4853"/>
                </a:cxn>
                <a:cxn ang="0">
                  <a:pos x="6796" y="4123"/>
                </a:cxn>
                <a:cxn ang="0">
                  <a:pos x="7635" y="2040"/>
                </a:cxn>
                <a:cxn ang="0">
                  <a:pos x="7099" y="1661"/>
                </a:cxn>
                <a:cxn ang="0">
                  <a:pos x="6621" y="1291"/>
                </a:cxn>
                <a:cxn ang="0">
                  <a:pos x="6548" y="951"/>
                </a:cxn>
                <a:cxn ang="0">
                  <a:pos x="6300" y="871"/>
                </a:cxn>
                <a:cxn ang="0">
                  <a:pos x="5970" y="955"/>
                </a:cxn>
                <a:cxn ang="0">
                  <a:pos x="5895" y="1240"/>
                </a:cxn>
                <a:cxn ang="0">
                  <a:pos x="5745" y="1327"/>
                </a:cxn>
                <a:cxn ang="0">
                  <a:pos x="5473" y="1190"/>
                </a:cxn>
                <a:cxn ang="0">
                  <a:pos x="5341" y="1467"/>
                </a:cxn>
                <a:cxn ang="0">
                  <a:pos x="5208" y="1576"/>
                </a:cxn>
                <a:cxn ang="0">
                  <a:pos x="4954" y="1338"/>
                </a:cxn>
                <a:cxn ang="0">
                  <a:pos x="5013" y="1137"/>
                </a:cxn>
                <a:cxn ang="0">
                  <a:pos x="4953" y="577"/>
                </a:cxn>
                <a:cxn ang="0">
                  <a:pos x="4822" y="258"/>
                </a:cxn>
                <a:cxn ang="0">
                  <a:pos x="4678" y="69"/>
                </a:cxn>
                <a:cxn ang="0">
                  <a:pos x="4381" y="78"/>
                </a:cxn>
                <a:cxn ang="0">
                  <a:pos x="4246" y="237"/>
                </a:cxn>
                <a:cxn ang="0">
                  <a:pos x="4040" y="352"/>
                </a:cxn>
                <a:cxn ang="0">
                  <a:pos x="3607" y="687"/>
                </a:cxn>
                <a:cxn ang="0">
                  <a:pos x="3497" y="536"/>
                </a:cxn>
                <a:cxn ang="0">
                  <a:pos x="3012" y="416"/>
                </a:cxn>
                <a:cxn ang="0">
                  <a:pos x="2922" y="256"/>
                </a:cxn>
                <a:cxn ang="0">
                  <a:pos x="2804" y="9"/>
                </a:cxn>
                <a:cxn ang="0">
                  <a:pos x="2551" y="208"/>
                </a:cxn>
              </a:cxnLst>
              <a:rect l="0" t="0" r="r" b="b"/>
              <a:pathLst>
                <a:path w="7635" h="5300">
                  <a:moveTo>
                    <a:pt x="2422" y="79"/>
                  </a:moveTo>
                  <a:lnTo>
                    <a:pt x="2374" y="189"/>
                  </a:lnTo>
                  <a:lnTo>
                    <a:pt x="2143" y="225"/>
                  </a:lnTo>
                  <a:lnTo>
                    <a:pt x="1961" y="208"/>
                  </a:lnTo>
                  <a:lnTo>
                    <a:pt x="1744" y="210"/>
                  </a:lnTo>
                  <a:lnTo>
                    <a:pt x="1713" y="304"/>
                  </a:lnTo>
                  <a:lnTo>
                    <a:pt x="1717" y="464"/>
                  </a:lnTo>
                  <a:lnTo>
                    <a:pt x="1799" y="512"/>
                  </a:lnTo>
                  <a:lnTo>
                    <a:pt x="1961" y="508"/>
                  </a:lnTo>
                  <a:lnTo>
                    <a:pt x="2008" y="572"/>
                  </a:lnTo>
                  <a:lnTo>
                    <a:pt x="2024" y="651"/>
                  </a:lnTo>
                  <a:lnTo>
                    <a:pt x="1941" y="691"/>
                  </a:lnTo>
                  <a:lnTo>
                    <a:pt x="1859" y="663"/>
                  </a:lnTo>
                  <a:lnTo>
                    <a:pt x="1729" y="715"/>
                  </a:lnTo>
                  <a:lnTo>
                    <a:pt x="1610" y="735"/>
                  </a:lnTo>
                  <a:lnTo>
                    <a:pt x="1599" y="927"/>
                  </a:lnTo>
                  <a:lnTo>
                    <a:pt x="1618" y="1106"/>
                  </a:lnTo>
                  <a:lnTo>
                    <a:pt x="1811" y="1206"/>
                  </a:lnTo>
                  <a:lnTo>
                    <a:pt x="1819" y="1338"/>
                  </a:lnTo>
                  <a:lnTo>
                    <a:pt x="1902" y="1453"/>
                  </a:lnTo>
                  <a:lnTo>
                    <a:pt x="1914" y="1561"/>
                  </a:lnTo>
                  <a:lnTo>
                    <a:pt x="1878" y="1693"/>
                  </a:lnTo>
                  <a:lnTo>
                    <a:pt x="1666" y="2842"/>
                  </a:lnTo>
                  <a:lnTo>
                    <a:pt x="1559" y="2918"/>
                  </a:lnTo>
                  <a:lnTo>
                    <a:pt x="1500" y="2810"/>
                  </a:lnTo>
                  <a:lnTo>
                    <a:pt x="1288" y="2822"/>
                  </a:lnTo>
                  <a:lnTo>
                    <a:pt x="1217" y="2902"/>
                  </a:lnTo>
                  <a:lnTo>
                    <a:pt x="1087" y="2938"/>
                  </a:lnTo>
                  <a:lnTo>
                    <a:pt x="803" y="2974"/>
                  </a:lnTo>
                  <a:lnTo>
                    <a:pt x="366" y="3281"/>
                  </a:lnTo>
                  <a:lnTo>
                    <a:pt x="347" y="3480"/>
                  </a:lnTo>
                  <a:lnTo>
                    <a:pt x="240" y="3612"/>
                  </a:lnTo>
                  <a:lnTo>
                    <a:pt x="236" y="3732"/>
                  </a:lnTo>
                  <a:lnTo>
                    <a:pt x="276" y="3852"/>
                  </a:lnTo>
                  <a:lnTo>
                    <a:pt x="122" y="3931"/>
                  </a:lnTo>
                  <a:lnTo>
                    <a:pt x="12" y="4039"/>
                  </a:lnTo>
                  <a:lnTo>
                    <a:pt x="0" y="4151"/>
                  </a:lnTo>
                  <a:lnTo>
                    <a:pt x="619" y="4356"/>
                  </a:lnTo>
                  <a:lnTo>
                    <a:pt x="732" y="4369"/>
                  </a:lnTo>
                  <a:lnTo>
                    <a:pt x="1215" y="4512"/>
                  </a:lnTo>
                  <a:lnTo>
                    <a:pt x="1573" y="4584"/>
                  </a:lnTo>
                  <a:lnTo>
                    <a:pt x="1764" y="4729"/>
                  </a:lnTo>
                  <a:lnTo>
                    <a:pt x="2839" y="5236"/>
                  </a:lnTo>
                  <a:lnTo>
                    <a:pt x="3036" y="5300"/>
                  </a:lnTo>
                  <a:lnTo>
                    <a:pt x="3146" y="5236"/>
                  </a:lnTo>
                  <a:lnTo>
                    <a:pt x="3193" y="5120"/>
                  </a:lnTo>
                  <a:lnTo>
                    <a:pt x="3477" y="5120"/>
                  </a:lnTo>
                  <a:lnTo>
                    <a:pt x="3708" y="5085"/>
                  </a:lnTo>
                  <a:lnTo>
                    <a:pt x="3810" y="5058"/>
                  </a:lnTo>
                  <a:lnTo>
                    <a:pt x="3890" y="4961"/>
                  </a:lnTo>
                  <a:lnTo>
                    <a:pt x="4020" y="4953"/>
                  </a:lnTo>
                  <a:lnTo>
                    <a:pt x="4221" y="4905"/>
                  </a:lnTo>
                  <a:lnTo>
                    <a:pt x="4280" y="4793"/>
                  </a:lnTo>
                  <a:lnTo>
                    <a:pt x="4280" y="4674"/>
                  </a:lnTo>
                  <a:lnTo>
                    <a:pt x="4524" y="4510"/>
                  </a:lnTo>
                  <a:lnTo>
                    <a:pt x="4761" y="4494"/>
                  </a:lnTo>
                  <a:lnTo>
                    <a:pt x="4867" y="4614"/>
                  </a:lnTo>
                  <a:lnTo>
                    <a:pt x="4989" y="4701"/>
                  </a:lnTo>
                  <a:lnTo>
                    <a:pt x="5139" y="4889"/>
                  </a:lnTo>
                  <a:lnTo>
                    <a:pt x="5233" y="4829"/>
                  </a:lnTo>
                  <a:lnTo>
                    <a:pt x="5363" y="4857"/>
                  </a:lnTo>
                  <a:lnTo>
                    <a:pt x="6674" y="4853"/>
                  </a:lnTo>
                  <a:lnTo>
                    <a:pt x="6808" y="4235"/>
                  </a:lnTo>
                  <a:lnTo>
                    <a:pt x="6796" y="4123"/>
                  </a:lnTo>
                  <a:lnTo>
                    <a:pt x="6698" y="4015"/>
                  </a:lnTo>
                  <a:lnTo>
                    <a:pt x="7635" y="2040"/>
                  </a:lnTo>
                  <a:lnTo>
                    <a:pt x="7348" y="1777"/>
                  </a:lnTo>
                  <a:lnTo>
                    <a:pt x="7099" y="1661"/>
                  </a:lnTo>
                  <a:lnTo>
                    <a:pt x="6863" y="1541"/>
                  </a:lnTo>
                  <a:lnTo>
                    <a:pt x="6621" y="1291"/>
                  </a:lnTo>
                  <a:lnTo>
                    <a:pt x="6521" y="1046"/>
                  </a:lnTo>
                  <a:lnTo>
                    <a:pt x="6548" y="951"/>
                  </a:lnTo>
                  <a:lnTo>
                    <a:pt x="6531" y="853"/>
                  </a:lnTo>
                  <a:lnTo>
                    <a:pt x="6300" y="871"/>
                  </a:lnTo>
                  <a:lnTo>
                    <a:pt x="6085" y="859"/>
                  </a:lnTo>
                  <a:lnTo>
                    <a:pt x="5970" y="955"/>
                  </a:lnTo>
                  <a:lnTo>
                    <a:pt x="5908" y="1093"/>
                  </a:lnTo>
                  <a:lnTo>
                    <a:pt x="5895" y="1240"/>
                  </a:lnTo>
                  <a:lnTo>
                    <a:pt x="5839" y="1334"/>
                  </a:lnTo>
                  <a:lnTo>
                    <a:pt x="5745" y="1327"/>
                  </a:lnTo>
                  <a:lnTo>
                    <a:pt x="5601" y="1194"/>
                  </a:lnTo>
                  <a:lnTo>
                    <a:pt x="5473" y="1190"/>
                  </a:lnTo>
                  <a:lnTo>
                    <a:pt x="5352" y="1332"/>
                  </a:lnTo>
                  <a:lnTo>
                    <a:pt x="5341" y="1467"/>
                  </a:lnTo>
                  <a:lnTo>
                    <a:pt x="5329" y="1585"/>
                  </a:lnTo>
                  <a:lnTo>
                    <a:pt x="5208" y="1576"/>
                  </a:lnTo>
                  <a:lnTo>
                    <a:pt x="5131" y="1447"/>
                  </a:lnTo>
                  <a:lnTo>
                    <a:pt x="4954" y="1338"/>
                  </a:lnTo>
                  <a:lnTo>
                    <a:pt x="5025" y="1237"/>
                  </a:lnTo>
                  <a:lnTo>
                    <a:pt x="5013" y="1137"/>
                  </a:lnTo>
                  <a:lnTo>
                    <a:pt x="4920" y="999"/>
                  </a:lnTo>
                  <a:lnTo>
                    <a:pt x="4953" y="577"/>
                  </a:lnTo>
                  <a:lnTo>
                    <a:pt x="4914" y="416"/>
                  </a:lnTo>
                  <a:lnTo>
                    <a:pt x="4822" y="258"/>
                  </a:lnTo>
                  <a:lnTo>
                    <a:pt x="4834" y="129"/>
                  </a:lnTo>
                  <a:lnTo>
                    <a:pt x="4678" y="69"/>
                  </a:lnTo>
                  <a:lnTo>
                    <a:pt x="4560" y="0"/>
                  </a:lnTo>
                  <a:lnTo>
                    <a:pt x="4381" y="78"/>
                  </a:lnTo>
                  <a:lnTo>
                    <a:pt x="4290" y="91"/>
                  </a:lnTo>
                  <a:lnTo>
                    <a:pt x="4246" y="237"/>
                  </a:lnTo>
                  <a:lnTo>
                    <a:pt x="4134" y="340"/>
                  </a:lnTo>
                  <a:lnTo>
                    <a:pt x="4040" y="352"/>
                  </a:lnTo>
                  <a:lnTo>
                    <a:pt x="3890" y="424"/>
                  </a:lnTo>
                  <a:lnTo>
                    <a:pt x="3607" y="687"/>
                  </a:lnTo>
                  <a:lnTo>
                    <a:pt x="3579" y="568"/>
                  </a:lnTo>
                  <a:lnTo>
                    <a:pt x="3497" y="536"/>
                  </a:lnTo>
                  <a:lnTo>
                    <a:pt x="3272" y="643"/>
                  </a:lnTo>
                  <a:lnTo>
                    <a:pt x="3012" y="416"/>
                  </a:lnTo>
                  <a:lnTo>
                    <a:pt x="2898" y="416"/>
                  </a:lnTo>
                  <a:lnTo>
                    <a:pt x="2922" y="256"/>
                  </a:lnTo>
                  <a:lnTo>
                    <a:pt x="2847" y="177"/>
                  </a:lnTo>
                  <a:lnTo>
                    <a:pt x="2804" y="9"/>
                  </a:lnTo>
                  <a:lnTo>
                    <a:pt x="2647" y="91"/>
                  </a:lnTo>
                  <a:lnTo>
                    <a:pt x="2551" y="208"/>
                  </a:lnTo>
                  <a:lnTo>
                    <a:pt x="2422" y="79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1" name="Freeform 26"/>
            <p:cNvSpPr>
              <a:spLocks/>
            </p:cNvSpPr>
            <p:nvPr/>
          </p:nvSpPr>
          <p:spPr bwMode="auto">
            <a:xfrm>
              <a:off x="1274" y="1817"/>
              <a:ext cx="928" cy="895"/>
            </a:xfrm>
            <a:custGeom>
              <a:avLst/>
              <a:gdLst/>
              <a:ahLst/>
              <a:cxnLst>
                <a:cxn ang="0">
                  <a:pos x="492" y="2993"/>
                </a:cxn>
                <a:cxn ang="0">
                  <a:pos x="551" y="3304"/>
                </a:cxn>
                <a:cxn ang="0">
                  <a:pos x="440" y="3532"/>
                </a:cxn>
                <a:cxn ang="0">
                  <a:pos x="578" y="3998"/>
                </a:cxn>
                <a:cxn ang="0">
                  <a:pos x="1319" y="4223"/>
                </a:cxn>
                <a:cxn ang="0">
                  <a:pos x="1453" y="4569"/>
                </a:cxn>
                <a:cxn ang="0">
                  <a:pos x="1626" y="4700"/>
                </a:cxn>
                <a:cxn ang="0">
                  <a:pos x="1880" y="4700"/>
                </a:cxn>
                <a:cxn ang="0">
                  <a:pos x="2126" y="4523"/>
                </a:cxn>
                <a:cxn ang="0">
                  <a:pos x="2410" y="4477"/>
                </a:cxn>
                <a:cxn ang="0">
                  <a:pos x="2693" y="4700"/>
                </a:cxn>
                <a:cxn ang="0">
                  <a:pos x="2961" y="4597"/>
                </a:cxn>
                <a:cxn ang="0">
                  <a:pos x="3177" y="4617"/>
                </a:cxn>
                <a:cxn ang="0">
                  <a:pos x="3320" y="4561"/>
                </a:cxn>
                <a:cxn ang="0">
                  <a:pos x="3209" y="4760"/>
                </a:cxn>
                <a:cxn ang="0">
                  <a:pos x="3425" y="4832"/>
                </a:cxn>
                <a:cxn ang="0">
                  <a:pos x="3544" y="4641"/>
                </a:cxn>
                <a:cxn ang="0">
                  <a:pos x="3610" y="4429"/>
                </a:cxn>
                <a:cxn ang="0">
                  <a:pos x="3752" y="4245"/>
                </a:cxn>
                <a:cxn ang="0">
                  <a:pos x="3953" y="3862"/>
                </a:cxn>
                <a:cxn ang="0">
                  <a:pos x="4213" y="3695"/>
                </a:cxn>
                <a:cxn ang="0">
                  <a:pos x="4453" y="3483"/>
                </a:cxn>
                <a:cxn ang="0">
                  <a:pos x="4544" y="3184"/>
                </a:cxn>
                <a:cxn ang="0">
                  <a:pos x="4626" y="2969"/>
                </a:cxn>
                <a:cxn ang="0">
                  <a:pos x="4796" y="2574"/>
                </a:cxn>
                <a:cxn ang="0">
                  <a:pos x="4744" y="2346"/>
                </a:cxn>
                <a:cxn ang="0">
                  <a:pos x="4851" y="1415"/>
                </a:cxn>
                <a:cxn ang="0">
                  <a:pos x="2725" y="1073"/>
                </a:cxn>
                <a:cxn ang="0">
                  <a:pos x="1937" y="834"/>
                </a:cxn>
                <a:cxn ang="0">
                  <a:pos x="1732" y="491"/>
                </a:cxn>
                <a:cxn ang="0">
                  <a:pos x="1496" y="0"/>
                </a:cxn>
                <a:cxn ang="0">
                  <a:pos x="1370" y="714"/>
                </a:cxn>
                <a:cxn ang="0">
                  <a:pos x="42" y="833"/>
                </a:cxn>
                <a:cxn ang="0">
                  <a:pos x="71" y="1211"/>
                </a:cxn>
                <a:cxn ang="0">
                  <a:pos x="47" y="1696"/>
                </a:cxn>
                <a:cxn ang="0">
                  <a:pos x="506" y="1697"/>
                </a:cxn>
                <a:cxn ang="0">
                  <a:pos x="719" y="1774"/>
                </a:cxn>
                <a:cxn ang="0">
                  <a:pos x="651" y="1964"/>
                </a:cxn>
                <a:cxn ang="0">
                  <a:pos x="744" y="2192"/>
                </a:cxn>
                <a:cxn ang="0">
                  <a:pos x="684" y="2516"/>
                </a:cxn>
                <a:cxn ang="0">
                  <a:pos x="508" y="2773"/>
                </a:cxn>
                <a:cxn ang="0">
                  <a:pos x="375" y="2906"/>
                </a:cxn>
              </a:cxnLst>
              <a:rect l="0" t="0" r="r" b="b"/>
              <a:pathLst>
                <a:path w="4961" h="4846">
                  <a:moveTo>
                    <a:pt x="375" y="2906"/>
                  </a:moveTo>
                  <a:lnTo>
                    <a:pt x="492" y="2993"/>
                  </a:lnTo>
                  <a:lnTo>
                    <a:pt x="473" y="3110"/>
                  </a:lnTo>
                  <a:lnTo>
                    <a:pt x="551" y="3304"/>
                  </a:lnTo>
                  <a:lnTo>
                    <a:pt x="563" y="3514"/>
                  </a:lnTo>
                  <a:lnTo>
                    <a:pt x="440" y="3532"/>
                  </a:lnTo>
                  <a:lnTo>
                    <a:pt x="552" y="3677"/>
                  </a:lnTo>
                  <a:lnTo>
                    <a:pt x="578" y="3998"/>
                  </a:lnTo>
                  <a:lnTo>
                    <a:pt x="1401" y="4058"/>
                  </a:lnTo>
                  <a:lnTo>
                    <a:pt x="1319" y="4223"/>
                  </a:lnTo>
                  <a:lnTo>
                    <a:pt x="1343" y="4453"/>
                  </a:lnTo>
                  <a:lnTo>
                    <a:pt x="1453" y="4569"/>
                  </a:lnTo>
                  <a:lnTo>
                    <a:pt x="1581" y="4580"/>
                  </a:lnTo>
                  <a:lnTo>
                    <a:pt x="1626" y="4700"/>
                  </a:lnTo>
                  <a:lnTo>
                    <a:pt x="1739" y="4741"/>
                  </a:lnTo>
                  <a:lnTo>
                    <a:pt x="1880" y="4700"/>
                  </a:lnTo>
                  <a:lnTo>
                    <a:pt x="2007" y="4525"/>
                  </a:lnTo>
                  <a:lnTo>
                    <a:pt x="2126" y="4523"/>
                  </a:lnTo>
                  <a:lnTo>
                    <a:pt x="2256" y="4461"/>
                  </a:lnTo>
                  <a:lnTo>
                    <a:pt x="2410" y="4477"/>
                  </a:lnTo>
                  <a:lnTo>
                    <a:pt x="2516" y="4549"/>
                  </a:lnTo>
                  <a:lnTo>
                    <a:pt x="2693" y="4700"/>
                  </a:lnTo>
                  <a:lnTo>
                    <a:pt x="2843" y="4644"/>
                  </a:lnTo>
                  <a:lnTo>
                    <a:pt x="2961" y="4597"/>
                  </a:lnTo>
                  <a:lnTo>
                    <a:pt x="3067" y="4644"/>
                  </a:lnTo>
                  <a:lnTo>
                    <a:pt x="3177" y="4617"/>
                  </a:lnTo>
                  <a:lnTo>
                    <a:pt x="3284" y="4497"/>
                  </a:lnTo>
                  <a:lnTo>
                    <a:pt x="3320" y="4561"/>
                  </a:lnTo>
                  <a:lnTo>
                    <a:pt x="3293" y="4649"/>
                  </a:lnTo>
                  <a:lnTo>
                    <a:pt x="3209" y="4760"/>
                  </a:lnTo>
                  <a:lnTo>
                    <a:pt x="3272" y="4846"/>
                  </a:lnTo>
                  <a:lnTo>
                    <a:pt x="3425" y="4832"/>
                  </a:lnTo>
                  <a:lnTo>
                    <a:pt x="3553" y="4791"/>
                  </a:lnTo>
                  <a:lnTo>
                    <a:pt x="3544" y="4641"/>
                  </a:lnTo>
                  <a:lnTo>
                    <a:pt x="3551" y="4513"/>
                  </a:lnTo>
                  <a:lnTo>
                    <a:pt x="3610" y="4429"/>
                  </a:lnTo>
                  <a:lnTo>
                    <a:pt x="3614" y="4305"/>
                  </a:lnTo>
                  <a:lnTo>
                    <a:pt x="3752" y="4245"/>
                  </a:lnTo>
                  <a:lnTo>
                    <a:pt x="3823" y="4106"/>
                  </a:lnTo>
                  <a:lnTo>
                    <a:pt x="3953" y="3862"/>
                  </a:lnTo>
                  <a:lnTo>
                    <a:pt x="4099" y="3827"/>
                  </a:lnTo>
                  <a:lnTo>
                    <a:pt x="4213" y="3695"/>
                  </a:lnTo>
                  <a:lnTo>
                    <a:pt x="4288" y="3527"/>
                  </a:lnTo>
                  <a:lnTo>
                    <a:pt x="4453" y="3483"/>
                  </a:lnTo>
                  <a:lnTo>
                    <a:pt x="4536" y="3336"/>
                  </a:lnTo>
                  <a:lnTo>
                    <a:pt x="4544" y="3184"/>
                  </a:lnTo>
                  <a:lnTo>
                    <a:pt x="4618" y="3084"/>
                  </a:lnTo>
                  <a:lnTo>
                    <a:pt x="4626" y="2969"/>
                  </a:lnTo>
                  <a:lnTo>
                    <a:pt x="4725" y="2713"/>
                  </a:lnTo>
                  <a:lnTo>
                    <a:pt x="4796" y="2574"/>
                  </a:lnTo>
                  <a:lnTo>
                    <a:pt x="4701" y="2490"/>
                  </a:lnTo>
                  <a:lnTo>
                    <a:pt x="4744" y="2346"/>
                  </a:lnTo>
                  <a:lnTo>
                    <a:pt x="4709" y="1923"/>
                  </a:lnTo>
                  <a:lnTo>
                    <a:pt x="4851" y="1415"/>
                  </a:lnTo>
                  <a:lnTo>
                    <a:pt x="4961" y="1221"/>
                  </a:lnTo>
                  <a:lnTo>
                    <a:pt x="2725" y="1073"/>
                  </a:lnTo>
                  <a:lnTo>
                    <a:pt x="2126" y="1006"/>
                  </a:lnTo>
                  <a:lnTo>
                    <a:pt x="1937" y="834"/>
                  </a:lnTo>
                  <a:lnTo>
                    <a:pt x="1724" y="654"/>
                  </a:lnTo>
                  <a:lnTo>
                    <a:pt x="1732" y="491"/>
                  </a:lnTo>
                  <a:lnTo>
                    <a:pt x="1650" y="247"/>
                  </a:lnTo>
                  <a:lnTo>
                    <a:pt x="1496" y="0"/>
                  </a:lnTo>
                  <a:lnTo>
                    <a:pt x="1496" y="92"/>
                  </a:lnTo>
                  <a:lnTo>
                    <a:pt x="1370" y="714"/>
                  </a:lnTo>
                  <a:lnTo>
                    <a:pt x="45" y="718"/>
                  </a:lnTo>
                  <a:lnTo>
                    <a:pt x="42" y="833"/>
                  </a:lnTo>
                  <a:lnTo>
                    <a:pt x="0" y="947"/>
                  </a:lnTo>
                  <a:lnTo>
                    <a:pt x="71" y="1211"/>
                  </a:lnTo>
                  <a:lnTo>
                    <a:pt x="20" y="1317"/>
                  </a:lnTo>
                  <a:lnTo>
                    <a:pt x="47" y="1696"/>
                  </a:lnTo>
                  <a:lnTo>
                    <a:pt x="272" y="1699"/>
                  </a:lnTo>
                  <a:lnTo>
                    <a:pt x="506" y="1697"/>
                  </a:lnTo>
                  <a:lnTo>
                    <a:pt x="585" y="1759"/>
                  </a:lnTo>
                  <a:lnTo>
                    <a:pt x="719" y="1774"/>
                  </a:lnTo>
                  <a:lnTo>
                    <a:pt x="743" y="1891"/>
                  </a:lnTo>
                  <a:lnTo>
                    <a:pt x="651" y="1964"/>
                  </a:lnTo>
                  <a:lnTo>
                    <a:pt x="672" y="2072"/>
                  </a:lnTo>
                  <a:lnTo>
                    <a:pt x="744" y="2192"/>
                  </a:lnTo>
                  <a:lnTo>
                    <a:pt x="756" y="2359"/>
                  </a:lnTo>
                  <a:lnTo>
                    <a:pt x="684" y="2516"/>
                  </a:lnTo>
                  <a:lnTo>
                    <a:pt x="587" y="2584"/>
                  </a:lnTo>
                  <a:lnTo>
                    <a:pt x="508" y="2773"/>
                  </a:lnTo>
                  <a:lnTo>
                    <a:pt x="410" y="2812"/>
                  </a:lnTo>
                  <a:lnTo>
                    <a:pt x="375" y="290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2" name="Freeform 27"/>
            <p:cNvSpPr>
              <a:spLocks/>
            </p:cNvSpPr>
            <p:nvPr/>
          </p:nvSpPr>
          <p:spPr bwMode="auto">
            <a:xfrm>
              <a:off x="1493" y="1016"/>
              <a:ext cx="1056" cy="1027"/>
            </a:xfrm>
            <a:custGeom>
              <a:avLst/>
              <a:gdLst/>
              <a:ahLst/>
              <a:cxnLst>
                <a:cxn ang="0">
                  <a:pos x="0" y="883"/>
                </a:cxn>
                <a:cxn ang="0">
                  <a:pos x="147" y="793"/>
                </a:cxn>
                <a:cxn ang="0">
                  <a:pos x="364" y="584"/>
                </a:cxn>
                <a:cxn ang="0">
                  <a:pos x="615" y="539"/>
                </a:cxn>
                <a:cxn ang="0">
                  <a:pos x="911" y="379"/>
                </a:cxn>
                <a:cxn ang="0">
                  <a:pos x="1176" y="419"/>
                </a:cxn>
                <a:cxn ang="0">
                  <a:pos x="1654" y="449"/>
                </a:cxn>
                <a:cxn ang="0">
                  <a:pos x="1595" y="200"/>
                </a:cxn>
                <a:cxn ang="0">
                  <a:pos x="1816" y="125"/>
                </a:cxn>
                <a:cxn ang="0">
                  <a:pos x="2166" y="0"/>
                </a:cxn>
                <a:cxn ang="0">
                  <a:pos x="2334" y="464"/>
                </a:cxn>
                <a:cxn ang="0">
                  <a:pos x="2672" y="544"/>
                </a:cxn>
                <a:cxn ang="0">
                  <a:pos x="3066" y="778"/>
                </a:cxn>
                <a:cxn ang="0">
                  <a:pos x="3233" y="1063"/>
                </a:cxn>
                <a:cxn ang="0">
                  <a:pos x="3288" y="1472"/>
                </a:cxn>
                <a:cxn ang="0">
                  <a:pos x="3598" y="1981"/>
                </a:cxn>
                <a:cxn ang="0">
                  <a:pos x="3885" y="2106"/>
                </a:cxn>
                <a:cxn ang="0">
                  <a:pos x="3980" y="2308"/>
                </a:cxn>
                <a:cxn ang="0">
                  <a:pos x="4400" y="1996"/>
                </a:cxn>
                <a:cxn ang="0">
                  <a:pos x="4483" y="2250"/>
                </a:cxn>
                <a:cxn ang="0">
                  <a:pos x="4691" y="2485"/>
                </a:cxn>
                <a:cxn ang="0">
                  <a:pos x="4897" y="2530"/>
                </a:cxn>
                <a:cxn ang="0">
                  <a:pos x="5311" y="2485"/>
                </a:cxn>
                <a:cxn ang="0">
                  <a:pos x="5267" y="2774"/>
                </a:cxn>
                <a:cxn ang="0">
                  <a:pos x="5827" y="2066"/>
                </a:cxn>
                <a:cxn ang="0">
                  <a:pos x="6108" y="1846"/>
                </a:cxn>
                <a:cxn ang="0">
                  <a:pos x="6616" y="1981"/>
                </a:cxn>
                <a:cxn ang="0">
                  <a:pos x="7053" y="2101"/>
                </a:cxn>
                <a:cxn ang="0">
                  <a:pos x="6713" y="3263"/>
                </a:cxn>
                <a:cxn ang="0">
                  <a:pos x="6329" y="3867"/>
                </a:cxn>
                <a:cxn ang="0">
                  <a:pos x="5758" y="4351"/>
                </a:cxn>
                <a:cxn ang="0">
                  <a:pos x="5792" y="4492"/>
                </a:cxn>
                <a:cxn ang="0">
                  <a:pos x="5827" y="4691"/>
                </a:cxn>
                <a:cxn ang="0">
                  <a:pos x="5729" y="4970"/>
                </a:cxn>
                <a:cxn ang="0">
                  <a:pos x="5299" y="5320"/>
                </a:cxn>
                <a:cxn ang="0">
                  <a:pos x="5227" y="5702"/>
                </a:cxn>
                <a:cxn ang="0">
                  <a:pos x="5117" y="6363"/>
                </a:cxn>
                <a:cxn ang="0">
                  <a:pos x="4823" y="6662"/>
                </a:cxn>
                <a:cxn ang="0">
                  <a:pos x="1949" y="6765"/>
                </a:cxn>
                <a:cxn ang="0">
                  <a:pos x="694" y="6231"/>
                </a:cxn>
                <a:cxn ang="0">
                  <a:pos x="600" y="5732"/>
                </a:cxn>
                <a:cxn ang="0">
                  <a:pos x="276" y="5259"/>
                </a:cxn>
                <a:cxn ang="0">
                  <a:pos x="1092" y="2475"/>
                </a:cxn>
                <a:cxn ang="0">
                  <a:pos x="177" y="1861"/>
                </a:cxn>
                <a:cxn ang="0">
                  <a:pos x="89" y="1437"/>
                </a:cxn>
              </a:cxnLst>
              <a:rect l="0" t="0" r="r" b="b"/>
              <a:pathLst>
                <a:path w="7053" h="6948">
                  <a:moveTo>
                    <a:pt x="69" y="1321"/>
                  </a:moveTo>
                  <a:lnTo>
                    <a:pt x="0" y="883"/>
                  </a:lnTo>
                  <a:lnTo>
                    <a:pt x="40" y="768"/>
                  </a:lnTo>
                  <a:lnTo>
                    <a:pt x="147" y="793"/>
                  </a:lnTo>
                  <a:lnTo>
                    <a:pt x="305" y="739"/>
                  </a:lnTo>
                  <a:lnTo>
                    <a:pt x="364" y="584"/>
                  </a:lnTo>
                  <a:lnTo>
                    <a:pt x="516" y="634"/>
                  </a:lnTo>
                  <a:lnTo>
                    <a:pt x="615" y="539"/>
                  </a:lnTo>
                  <a:lnTo>
                    <a:pt x="782" y="499"/>
                  </a:lnTo>
                  <a:lnTo>
                    <a:pt x="911" y="379"/>
                  </a:lnTo>
                  <a:lnTo>
                    <a:pt x="1034" y="359"/>
                  </a:lnTo>
                  <a:lnTo>
                    <a:pt x="1176" y="419"/>
                  </a:lnTo>
                  <a:lnTo>
                    <a:pt x="1314" y="374"/>
                  </a:lnTo>
                  <a:lnTo>
                    <a:pt x="1654" y="449"/>
                  </a:lnTo>
                  <a:lnTo>
                    <a:pt x="1699" y="319"/>
                  </a:lnTo>
                  <a:lnTo>
                    <a:pt x="1595" y="200"/>
                  </a:lnTo>
                  <a:lnTo>
                    <a:pt x="1679" y="80"/>
                  </a:lnTo>
                  <a:lnTo>
                    <a:pt x="1816" y="125"/>
                  </a:lnTo>
                  <a:lnTo>
                    <a:pt x="2022" y="105"/>
                  </a:lnTo>
                  <a:lnTo>
                    <a:pt x="2166" y="0"/>
                  </a:lnTo>
                  <a:lnTo>
                    <a:pt x="2334" y="95"/>
                  </a:lnTo>
                  <a:lnTo>
                    <a:pt x="2334" y="464"/>
                  </a:lnTo>
                  <a:lnTo>
                    <a:pt x="2496" y="479"/>
                  </a:lnTo>
                  <a:lnTo>
                    <a:pt x="2672" y="544"/>
                  </a:lnTo>
                  <a:lnTo>
                    <a:pt x="2835" y="674"/>
                  </a:lnTo>
                  <a:lnTo>
                    <a:pt x="3066" y="778"/>
                  </a:lnTo>
                  <a:lnTo>
                    <a:pt x="3071" y="978"/>
                  </a:lnTo>
                  <a:lnTo>
                    <a:pt x="3233" y="1063"/>
                  </a:lnTo>
                  <a:lnTo>
                    <a:pt x="3205" y="1242"/>
                  </a:lnTo>
                  <a:lnTo>
                    <a:pt x="3288" y="1472"/>
                  </a:lnTo>
                  <a:lnTo>
                    <a:pt x="3455" y="1607"/>
                  </a:lnTo>
                  <a:lnTo>
                    <a:pt x="3598" y="1981"/>
                  </a:lnTo>
                  <a:lnTo>
                    <a:pt x="3731" y="2131"/>
                  </a:lnTo>
                  <a:lnTo>
                    <a:pt x="3885" y="2106"/>
                  </a:lnTo>
                  <a:lnTo>
                    <a:pt x="3868" y="2250"/>
                  </a:lnTo>
                  <a:lnTo>
                    <a:pt x="3980" y="2308"/>
                  </a:lnTo>
                  <a:lnTo>
                    <a:pt x="4205" y="2162"/>
                  </a:lnTo>
                  <a:lnTo>
                    <a:pt x="4400" y="1996"/>
                  </a:lnTo>
                  <a:lnTo>
                    <a:pt x="4482" y="2057"/>
                  </a:lnTo>
                  <a:lnTo>
                    <a:pt x="4483" y="2250"/>
                  </a:lnTo>
                  <a:lnTo>
                    <a:pt x="4562" y="2470"/>
                  </a:lnTo>
                  <a:lnTo>
                    <a:pt x="4691" y="2485"/>
                  </a:lnTo>
                  <a:lnTo>
                    <a:pt x="4739" y="2560"/>
                  </a:lnTo>
                  <a:lnTo>
                    <a:pt x="4897" y="2530"/>
                  </a:lnTo>
                  <a:lnTo>
                    <a:pt x="5074" y="2530"/>
                  </a:lnTo>
                  <a:lnTo>
                    <a:pt x="5311" y="2485"/>
                  </a:lnTo>
                  <a:lnTo>
                    <a:pt x="5192" y="2754"/>
                  </a:lnTo>
                  <a:lnTo>
                    <a:pt x="5267" y="2774"/>
                  </a:lnTo>
                  <a:lnTo>
                    <a:pt x="5562" y="2370"/>
                  </a:lnTo>
                  <a:lnTo>
                    <a:pt x="5827" y="2066"/>
                  </a:lnTo>
                  <a:lnTo>
                    <a:pt x="5961" y="1916"/>
                  </a:lnTo>
                  <a:lnTo>
                    <a:pt x="6108" y="1846"/>
                  </a:lnTo>
                  <a:lnTo>
                    <a:pt x="6374" y="1856"/>
                  </a:lnTo>
                  <a:lnTo>
                    <a:pt x="6616" y="1981"/>
                  </a:lnTo>
                  <a:lnTo>
                    <a:pt x="6921" y="2026"/>
                  </a:lnTo>
                  <a:lnTo>
                    <a:pt x="7053" y="2101"/>
                  </a:lnTo>
                  <a:lnTo>
                    <a:pt x="6954" y="2620"/>
                  </a:lnTo>
                  <a:lnTo>
                    <a:pt x="6713" y="3263"/>
                  </a:lnTo>
                  <a:lnTo>
                    <a:pt x="6566" y="3433"/>
                  </a:lnTo>
                  <a:lnTo>
                    <a:pt x="6329" y="3867"/>
                  </a:lnTo>
                  <a:lnTo>
                    <a:pt x="6123" y="4032"/>
                  </a:lnTo>
                  <a:lnTo>
                    <a:pt x="5758" y="4351"/>
                  </a:lnTo>
                  <a:lnTo>
                    <a:pt x="5577" y="4461"/>
                  </a:lnTo>
                  <a:lnTo>
                    <a:pt x="5792" y="4492"/>
                  </a:lnTo>
                  <a:lnTo>
                    <a:pt x="5902" y="4612"/>
                  </a:lnTo>
                  <a:lnTo>
                    <a:pt x="5827" y="4691"/>
                  </a:lnTo>
                  <a:lnTo>
                    <a:pt x="5844" y="4820"/>
                  </a:lnTo>
                  <a:lnTo>
                    <a:pt x="5729" y="4970"/>
                  </a:lnTo>
                  <a:lnTo>
                    <a:pt x="5534" y="5222"/>
                  </a:lnTo>
                  <a:lnTo>
                    <a:pt x="5299" y="5320"/>
                  </a:lnTo>
                  <a:lnTo>
                    <a:pt x="5297" y="5497"/>
                  </a:lnTo>
                  <a:lnTo>
                    <a:pt x="5227" y="5702"/>
                  </a:lnTo>
                  <a:lnTo>
                    <a:pt x="5339" y="5908"/>
                  </a:lnTo>
                  <a:lnTo>
                    <a:pt x="5117" y="6363"/>
                  </a:lnTo>
                  <a:lnTo>
                    <a:pt x="4976" y="6467"/>
                  </a:lnTo>
                  <a:lnTo>
                    <a:pt x="4823" y="6662"/>
                  </a:lnTo>
                  <a:lnTo>
                    <a:pt x="4739" y="6948"/>
                  </a:lnTo>
                  <a:lnTo>
                    <a:pt x="1949" y="6765"/>
                  </a:lnTo>
                  <a:lnTo>
                    <a:pt x="1206" y="6682"/>
                  </a:lnTo>
                  <a:lnTo>
                    <a:pt x="694" y="6231"/>
                  </a:lnTo>
                  <a:lnTo>
                    <a:pt x="704" y="6048"/>
                  </a:lnTo>
                  <a:lnTo>
                    <a:pt x="600" y="5732"/>
                  </a:lnTo>
                  <a:lnTo>
                    <a:pt x="414" y="5434"/>
                  </a:lnTo>
                  <a:lnTo>
                    <a:pt x="276" y="5259"/>
                  </a:lnTo>
                  <a:lnTo>
                    <a:pt x="1447" y="2799"/>
                  </a:lnTo>
                  <a:lnTo>
                    <a:pt x="1092" y="2475"/>
                  </a:lnTo>
                  <a:lnTo>
                    <a:pt x="487" y="2186"/>
                  </a:lnTo>
                  <a:lnTo>
                    <a:pt x="177" y="1861"/>
                  </a:lnTo>
                  <a:lnTo>
                    <a:pt x="54" y="1557"/>
                  </a:lnTo>
                  <a:lnTo>
                    <a:pt x="89" y="1437"/>
                  </a:lnTo>
                  <a:lnTo>
                    <a:pt x="69" y="1321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3" name="Freeform 28"/>
            <p:cNvSpPr>
              <a:spLocks/>
            </p:cNvSpPr>
            <p:nvPr/>
          </p:nvSpPr>
          <p:spPr bwMode="auto">
            <a:xfrm>
              <a:off x="1842" y="872"/>
              <a:ext cx="400" cy="459"/>
            </a:xfrm>
            <a:custGeom>
              <a:avLst/>
              <a:gdLst/>
              <a:ahLst/>
              <a:cxnLst>
                <a:cxn ang="0">
                  <a:pos x="4" y="1069"/>
                </a:cxn>
                <a:cxn ang="0">
                  <a:pos x="134" y="1156"/>
                </a:cxn>
                <a:cxn ang="0">
                  <a:pos x="275" y="1247"/>
                </a:cxn>
                <a:cxn ang="0">
                  <a:pos x="526" y="1137"/>
                </a:cxn>
                <a:cxn ang="0">
                  <a:pos x="734" y="1167"/>
                </a:cxn>
                <a:cxn ang="0">
                  <a:pos x="881" y="1197"/>
                </a:cxn>
                <a:cxn ang="0">
                  <a:pos x="1014" y="1217"/>
                </a:cxn>
                <a:cxn ang="0">
                  <a:pos x="1211" y="1032"/>
                </a:cxn>
                <a:cxn ang="0">
                  <a:pos x="1206" y="942"/>
                </a:cxn>
                <a:cxn ang="0">
                  <a:pos x="1324" y="679"/>
                </a:cxn>
                <a:cxn ang="0">
                  <a:pos x="1698" y="110"/>
                </a:cxn>
                <a:cxn ang="0">
                  <a:pos x="1753" y="0"/>
                </a:cxn>
                <a:cxn ang="0">
                  <a:pos x="1915" y="95"/>
                </a:cxn>
                <a:cxn ang="0">
                  <a:pos x="1959" y="259"/>
                </a:cxn>
                <a:cxn ang="0">
                  <a:pos x="2023" y="289"/>
                </a:cxn>
                <a:cxn ang="0">
                  <a:pos x="2033" y="614"/>
                </a:cxn>
                <a:cxn ang="0">
                  <a:pos x="2165" y="1007"/>
                </a:cxn>
                <a:cxn ang="0">
                  <a:pos x="2259" y="1247"/>
                </a:cxn>
                <a:cxn ang="0">
                  <a:pos x="2388" y="1436"/>
                </a:cxn>
                <a:cxn ang="0">
                  <a:pos x="2550" y="1441"/>
                </a:cxn>
                <a:cxn ang="0">
                  <a:pos x="2668" y="1531"/>
                </a:cxn>
                <a:cxn ang="0">
                  <a:pos x="2673" y="1676"/>
                </a:cxn>
                <a:cxn ang="0">
                  <a:pos x="2584" y="1766"/>
                </a:cxn>
                <a:cxn ang="0">
                  <a:pos x="2658" y="1815"/>
                </a:cxn>
                <a:cxn ang="0">
                  <a:pos x="2452" y="1995"/>
                </a:cxn>
                <a:cxn ang="0">
                  <a:pos x="2254" y="2235"/>
                </a:cxn>
                <a:cxn ang="0">
                  <a:pos x="2087" y="2378"/>
                </a:cxn>
                <a:cxn ang="0">
                  <a:pos x="1920" y="2488"/>
                </a:cxn>
                <a:cxn ang="0">
                  <a:pos x="1817" y="2693"/>
                </a:cxn>
                <a:cxn ang="0">
                  <a:pos x="1770" y="2871"/>
                </a:cxn>
                <a:cxn ang="0">
                  <a:pos x="1553" y="3077"/>
                </a:cxn>
                <a:cxn ang="0">
                  <a:pos x="1403" y="3102"/>
                </a:cxn>
                <a:cxn ang="0">
                  <a:pos x="1268" y="2957"/>
                </a:cxn>
                <a:cxn ang="0">
                  <a:pos x="1123" y="2573"/>
                </a:cxn>
                <a:cxn ang="0">
                  <a:pos x="955" y="2443"/>
                </a:cxn>
                <a:cxn ang="0">
                  <a:pos x="871" y="2220"/>
                </a:cxn>
                <a:cxn ang="0">
                  <a:pos x="896" y="2035"/>
                </a:cxn>
                <a:cxn ang="0">
                  <a:pos x="739" y="1945"/>
                </a:cxn>
                <a:cxn ang="0">
                  <a:pos x="727" y="1742"/>
                </a:cxn>
                <a:cxn ang="0">
                  <a:pos x="502" y="1651"/>
                </a:cxn>
                <a:cxn ang="0">
                  <a:pos x="360" y="1529"/>
                </a:cxn>
                <a:cxn ang="0">
                  <a:pos x="169" y="1454"/>
                </a:cxn>
                <a:cxn ang="0">
                  <a:pos x="0" y="1436"/>
                </a:cxn>
                <a:cxn ang="0">
                  <a:pos x="4" y="1069"/>
                </a:cxn>
              </a:cxnLst>
              <a:rect l="0" t="0" r="r" b="b"/>
              <a:pathLst>
                <a:path w="2673" h="3102">
                  <a:moveTo>
                    <a:pt x="4" y="1069"/>
                  </a:moveTo>
                  <a:lnTo>
                    <a:pt x="134" y="1156"/>
                  </a:lnTo>
                  <a:lnTo>
                    <a:pt x="275" y="1247"/>
                  </a:lnTo>
                  <a:lnTo>
                    <a:pt x="526" y="1137"/>
                  </a:lnTo>
                  <a:lnTo>
                    <a:pt x="734" y="1167"/>
                  </a:lnTo>
                  <a:lnTo>
                    <a:pt x="881" y="1197"/>
                  </a:lnTo>
                  <a:lnTo>
                    <a:pt x="1014" y="1217"/>
                  </a:lnTo>
                  <a:lnTo>
                    <a:pt x="1211" y="1032"/>
                  </a:lnTo>
                  <a:lnTo>
                    <a:pt x="1206" y="942"/>
                  </a:lnTo>
                  <a:lnTo>
                    <a:pt x="1324" y="679"/>
                  </a:lnTo>
                  <a:lnTo>
                    <a:pt x="1698" y="110"/>
                  </a:lnTo>
                  <a:lnTo>
                    <a:pt x="1753" y="0"/>
                  </a:lnTo>
                  <a:lnTo>
                    <a:pt x="1915" y="95"/>
                  </a:lnTo>
                  <a:lnTo>
                    <a:pt x="1959" y="259"/>
                  </a:lnTo>
                  <a:lnTo>
                    <a:pt x="2023" y="289"/>
                  </a:lnTo>
                  <a:lnTo>
                    <a:pt x="2033" y="614"/>
                  </a:lnTo>
                  <a:lnTo>
                    <a:pt x="2165" y="1007"/>
                  </a:lnTo>
                  <a:lnTo>
                    <a:pt x="2259" y="1247"/>
                  </a:lnTo>
                  <a:lnTo>
                    <a:pt x="2388" y="1436"/>
                  </a:lnTo>
                  <a:lnTo>
                    <a:pt x="2550" y="1441"/>
                  </a:lnTo>
                  <a:lnTo>
                    <a:pt x="2668" y="1531"/>
                  </a:lnTo>
                  <a:lnTo>
                    <a:pt x="2673" y="1676"/>
                  </a:lnTo>
                  <a:lnTo>
                    <a:pt x="2584" y="1766"/>
                  </a:lnTo>
                  <a:lnTo>
                    <a:pt x="2658" y="1815"/>
                  </a:lnTo>
                  <a:lnTo>
                    <a:pt x="2452" y="1995"/>
                  </a:lnTo>
                  <a:lnTo>
                    <a:pt x="2254" y="2235"/>
                  </a:lnTo>
                  <a:lnTo>
                    <a:pt x="2087" y="2378"/>
                  </a:lnTo>
                  <a:lnTo>
                    <a:pt x="1920" y="2488"/>
                  </a:lnTo>
                  <a:lnTo>
                    <a:pt x="1817" y="2693"/>
                  </a:lnTo>
                  <a:lnTo>
                    <a:pt x="1770" y="2871"/>
                  </a:lnTo>
                  <a:lnTo>
                    <a:pt x="1553" y="3077"/>
                  </a:lnTo>
                  <a:lnTo>
                    <a:pt x="1403" y="3102"/>
                  </a:lnTo>
                  <a:lnTo>
                    <a:pt x="1268" y="2957"/>
                  </a:lnTo>
                  <a:lnTo>
                    <a:pt x="1123" y="2573"/>
                  </a:lnTo>
                  <a:lnTo>
                    <a:pt x="955" y="2443"/>
                  </a:lnTo>
                  <a:lnTo>
                    <a:pt x="871" y="2220"/>
                  </a:lnTo>
                  <a:lnTo>
                    <a:pt x="896" y="2035"/>
                  </a:lnTo>
                  <a:lnTo>
                    <a:pt x="739" y="1945"/>
                  </a:lnTo>
                  <a:lnTo>
                    <a:pt x="727" y="1742"/>
                  </a:lnTo>
                  <a:lnTo>
                    <a:pt x="502" y="1651"/>
                  </a:lnTo>
                  <a:lnTo>
                    <a:pt x="360" y="1529"/>
                  </a:lnTo>
                  <a:lnTo>
                    <a:pt x="169" y="1454"/>
                  </a:lnTo>
                  <a:lnTo>
                    <a:pt x="0" y="1436"/>
                  </a:lnTo>
                  <a:lnTo>
                    <a:pt x="4" y="1069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4" name="Freeform 29"/>
            <p:cNvSpPr>
              <a:spLocks/>
            </p:cNvSpPr>
            <p:nvPr/>
          </p:nvSpPr>
          <p:spPr bwMode="auto">
            <a:xfrm>
              <a:off x="2072" y="1236"/>
              <a:ext cx="289" cy="148"/>
            </a:xfrm>
            <a:custGeom>
              <a:avLst/>
              <a:gdLst/>
              <a:ahLst/>
              <a:cxnLst>
                <a:cxn ang="0">
                  <a:pos x="1931" y="105"/>
                </a:cxn>
                <a:cxn ang="0">
                  <a:pos x="1700" y="120"/>
                </a:cxn>
                <a:cxn ang="0">
                  <a:pos x="1271" y="135"/>
                </a:cxn>
                <a:cxn ang="0">
                  <a:pos x="1060" y="40"/>
                </a:cxn>
                <a:cxn ang="0">
                  <a:pos x="839" y="55"/>
                </a:cxn>
                <a:cxn ang="0">
                  <a:pos x="740" y="190"/>
                </a:cxn>
                <a:cxn ang="0">
                  <a:pos x="735" y="309"/>
                </a:cxn>
                <a:cxn ang="0">
                  <a:pos x="632" y="359"/>
                </a:cxn>
                <a:cxn ang="0">
                  <a:pos x="484" y="389"/>
                </a:cxn>
                <a:cxn ang="0">
                  <a:pos x="519" y="299"/>
                </a:cxn>
                <a:cxn ang="0">
                  <a:pos x="607" y="240"/>
                </a:cxn>
                <a:cxn ang="0">
                  <a:pos x="710" y="45"/>
                </a:cxn>
                <a:cxn ang="0">
                  <a:pos x="588" y="0"/>
                </a:cxn>
                <a:cxn ang="0">
                  <a:pos x="514" y="120"/>
                </a:cxn>
                <a:cxn ang="0">
                  <a:pos x="416" y="279"/>
                </a:cxn>
                <a:cxn ang="0">
                  <a:pos x="281" y="242"/>
                </a:cxn>
                <a:cxn ang="0">
                  <a:pos x="234" y="410"/>
                </a:cxn>
                <a:cxn ang="0">
                  <a:pos x="18" y="617"/>
                </a:cxn>
                <a:cxn ang="0">
                  <a:pos x="0" y="763"/>
                </a:cxn>
                <a:cxn ang="0">
                  <a:pos x="110" y="821"/>
                </a:cxn>
                <a:cxn ang="0">
                  <a:pos x="327" y="683"/>
                </a:cxn>
                <a:cxn ang="0">
                  <a:pos x="533" y="508"/>
                </a:cxn>
                <a:cxn ang="0">
                  <a:pos x="614" y="572"/>
                </a:cxn>
                <a:cxn ang="0">
                  <a:pos x="617" y="757"/>
                </a:cxn>
                <a:cxn ang="0">
                  <a:pos x="695" y="982"/>
                </a:cxn>
                <a:cxn ang="0">
                  <a:pos x="829" y="997"/>
                </a:cxn>
                <a:cxn ang="0">
                  <a:pos x="1060" y="927"/>
                </a:cxn>
                <a:cxn ang="0">
                  <a:pos x="1198" y="1002"/>
                </a:cxn>
                <a:cxn ang="0">
                  <a:pos x="1405" y="877"/>
                </a:cxn>
                <a:cxn ang="0">
                  <a:pos x="1670" y="807"/>
                </a:cxn>
                <a:cxn ang="0">
                  <a:pos x="1832" y="538"/>
                </a:cxn>
                <a:cxn ang="0">
                  <a:pos x="1916" y="444"/>
                </a:cxn>
                <a:cxn ang="0">
                  <a:pos x="1921" y="314"/>
                </a:cxn>
                <a:cxn ang="0">
                  <a:pos x="1931" y="105"/>
                </a:cxn>
              </a:cxnLst>
              <a:rect l="0" t="0" r="r" b="b"/>
              <a:pathLst>
                <a:path w="1931" h="1002">
                  <a:moveTo>
                    <a:pt x="1931" y="105"/>
                  </a:moveTo>
                  <a:lnTo>
                    <a:pt x="1700" y="120"/>
                  </a:lnTo>
                  <a:lnTo>
                    <a:pt x="1271" y="135"/>
                  </a:lnTo>
                  <a:lnTo>
                    <a:pt x="1060" y="40"/>
                  </a:lnTo>
                  <a:lnTo>
                    <a:pt x="839" y="55"/>
                  </a:lnTo>
                  <a:lnTo>
                    <a:pt x="740" y="190"/>
                  </a:lnTo>
                  <a:lnTo>
                    <a:pt x="735" y="309"/>
                  </a:lnTo>
                  <a:lnTo>
                    <a:pt x="632" y="359"/>
                  </a:lnTo>
                  <a:lnTo>
                    <a:pt x="484" y="389"/>
                  </a:lnTo>
                  <a:lnTo>
                    <a:pt x="519" y="299"/>
                  </a:lnTo>
                  <a:lnTo>
                    <a:pt x="607" y="240"/>
                  </a:lnTo>
                  <a:lnTo>
                    <a:pt x="710" y="45"/>
                  </a:lnTo>
                  <a:lnTo>
                    <a:pt x="588" y="0"/>
                  </a:lnTo>
                  <a:lnTo>
                    <a:pt x="514" y="120"/>
                  </a:lnTo>
                  <a:lnTo>
                    <a:pt x="416" y="279"/>
                  </a:lnTo>
                  <a:lnTo>
                    <a:pt x="281" y="242"/>
                  </a:lnTo>
                  <a:lnTo>
                    <a:pt x="234" y="410"/>
                  </a:lnTo>
                  <a:lnTo>
                    <a:pt x="18" y="617"/>
                  </a:lnTo>
                  <a:lnTo>
                    <a:pt x="0" y="763"/>
                  </a:lnTo>
                  <a:lnTo>
                    <a:pt x="110" y="821"/>
                  </a:lnTo>
                  <a:lnTo>
                    <a:pt x="327" y="683"/>
                  </a:lnTo>
                  <a:lnTo>
                    <a:pt x="533" y="508"/>
                  </a:lnTo>
                  <a:lnTo>
                    <a:pt x="614" y="572"/>
                  </a:lnTo>
                  <a:lnTo>
                    <a:pt x="617" y="757"/>
                  </a:lnTo>
                  <a:lnTo>
                    <a:pt x="695" y="982"/>
                  </a:lnTo>
                  <a:lnTo>
                    <a:pt x="829" y="997"/>
                  </a:lnTo>
                  <a:lnTo>
                    <a:pt x="1060" y="927"/>
                  </a:lnTo>
                  <a:lnTo>
                    <a:pt x="1198" y="1002"/>
                  </a:lnTo>
                  <a:lnTo>
                    <a:pt x="1405" y="877"/>
                  </a:lnTo>
                  <a:lnTo>
                    <a:pt x="1670" y="807"/>
                  </a:lnTo>
                  <a:lnTo>
                    <a:pt x="1832" y="538"/>
                  </a:lnTo>
                  <a:lnTo>
                    <a:pt x="1916" y="444"/>
                  </a:lnTo>
                  <a:lnTo>
                    <a:pt x="1921" y="314"/>
                  </a:lnTo>
                  <a:lnTo>
                    <a:pt x="1931" y="105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5" name="Freeform 30"/>
            <p:cNvSpPr>
              <a:spLocks/>
            </p:cNvSpPr>
            <p:nvPr/>
          </p:nvSpPr>
          <p:spPr bwMode="auto">
            <a:xfrm>
              <a:off x="1532" y="2641"/>
              <a:ext cx="572" cy="558"/>
            </a:xfrm>
            <a:custGeom>
              <a:avLst/>
              <a:gdLst/>
              <a:ahLst/>
              <a:cxnLst>
                <a:cxn ang="0">
                  <a:pos x="303" y="298"/>
                </a:cxn>
                <a:cxn ang="0">
                  <a:pos x="409" y="543"/>
                </a:cxn>
                <a:cxn ang="0">
                  <a:pos x="305" y="721"/>
                </a:cxn>
                <a:cxn ang="0">
                  <a:pos x="216" y="1078"/>
                </a:cxn>
                <a:cxn ang="0">
                  <a:pos x="0" y="1411"/>
                </a:cxn>
                <a:cxn ang="0">
                  <a:pos x="56" y="1748"/>
                </a:cxn>
                <a:cxn ang="0">
                  <a:pos x="171" y="1998"/>
                </a:cxn>
                <a:cxn ang="0">
                  <a:pos x="191" y="2218"/>
                </a:cxn>
                <a:cxn ang="0">
                  <a:pos x="119" y="2425"/>
                </a:cxn>
                <a:cxn ang="0">
                  <a:pos x="74" y="2678"/>
                </a:cxn>
                <a:cxn ang="0">
                  <a:pos x="261" y="2723"/>
                </a:cxn>
                <a:cxn ang="0">
                  <a:pos x="399" y="2698"/>
                </a:cxn>
                <a:cxn ang="0">
                  <a:pos x="709" y="2798"/>
                </a:cxn>
                <a:cxn ang="0">
                  <a:pos x="856" y="2698"/>
                </a:cxn>
                <a:cxn ang="0">
                  <a:pos x="955" y="2753"/>
                </a:cxn>
                <a:cxn ang="0">
                  <a:pos x="1181" y="2783"/>
                </a:cxn>
                <a:cxn ang="0">
                  <a:pos x="1283" y="3035"/>
                </a:cxn>
                <a:cxn ang="0">
                  <a:pos x="1255" y="3156"/>
                </a:cxn>
                <a:cxn ang="0">
                  <a:pos x="1310" y="3381"/>
                </a:cxn>
                <a:cxn ang="0">
                  <a:pos x="1338" y="3665"/>
                </a:cxn>
                <a:cxn ang="0">
                  <a:pos x="1412" y="3725"/>
                </a:cxn>
                <a:cxn ang="0">
                  <a:pos x="1625" y="3685"/>
                </a:cxn>
                <a:cxn ang="0">
                  <a:pos x="1801" y="3680"/>
                </a:cxn>
                <a:cxn ang="0">
                  <a:pos x="1905" y="3775"/>
                </a:cxn>
                <a:cxn ang="0">
                  <a:pos x="2067" y="3655"/>
                </a:cxn>
                <a:cxn ang="0">
                  <a:pos x="2126" y="3456"/>
                </a:cxn>
                <a:cxn ang="0">
                  <a:pos x="2224" y="3356"/>
                </a:cxn>
                <a:cxn ang="0">
                  <a:pos x="2347" y="3116"/>
                </a:cxn>
                <a:cxn ang="0">
                  <a:pos x="2688" y="2935"/>
                </a:cxn>
                <a:cxn ang="0">
                  <a:pos x="2968" y="2723"/>
                </a:cxn>
                <a:cxn ang="0">
                  <a:pos x="3199" y="2384"/>
                </a:cxn>
                <a:cxn ang="0">
                  <a:pos x="3469" y="1890"/>
                </a:cxn>
                <a:cxn ang="0">
                  <a:pos x="3780" y="1568"/>
                </a:cxn>
                <a:cxn ang="0">
                  <a:pos x="3750" y="1426"/>
                </a:cxn>
                <a:cxn ang="0">
                  <a:pos x="3819" y="1261"/>
                </a:cxn>
                <a:cxn ang="0">
                  <a:pos x="3325" y="1025"/>
                </a:cxn>
                <a:cxn ang="0">
                  <a:pos x="3130" y="858"/>
                </a:cxn>
                <a:cxn ang="0">
                  <a:pos x="2875" y="870"/>
                </a:cxn>
                <a:cxn ang="0">
                  <a:pos x="2818" y="793"/>
                </a:cxn>
                <a:cxn ang="0">
                  <a:pos x="2878" y="665"/>
                </a:cxn>
                <a:cxn ang="0">
                  <a:pos x="2778" y="610"/>
                </a:cxn>
                <a:cxn ang="0">
                  <a:pos x="2713" y="413"/>
                </a:cxn>
                <a:cxn ang="0">
                  <a:pos x="2551" y="465"/>
                </a:cxn>
                <a:cxn ang="0">
                  <a:pos x="2358" y="480"/>
                </a:cxn>
                <a:cxn ang="0">
                  <a:pos x="2283" y="375"/>
                </a:cxn>
                <a:cxn ang="0">
                  <a:pos x="2386" y="238"/>
                </a:cxn>
                <a:cxn ang="0">
                  <a:pos x="2422" y="129"/>
                </a:cxn>
                <a:cxn ang="0">
                  <a:pos x="2376" y="45"/>
                </a:cxn>
                <a:cxn ang="0">
                  <a:pos x="2243" y="194"/>
                </a:cxn>
                <a:cxn ang="0">
                  <a:pos x="2107" y="230"/>
                </a:cxn>
                <a:cxn ang="0">
                  <a:pos x="1977" y="170"/>
                </a:cxn>
                <a:cxn ang="0">
                  <a:pos x="1638" y="299"/>
                </a:cxn>
                <a:cxn ang="0">
                  <a:pos x="1430" y="119"/>
                </a:cxn>
                <a:cxn ang="0">
                  <a:pos x="1286" y="20"/>
                </a:cxn>
                <a:cxn ang="0">
                  <a:pos x="1087" y="0"/>
                </a:cxn>
                <a:cxn ang="0">
                  <a:pos x="933" y="75"/>
                </a:cxn>
                <a:cxn ang="0">
                  <a:pos x="782" y="80"/>
                </a:cxn>
                <a:cxn ang="0">
                  <a:pos x="620" y="299"/>
                </a:cxn>
                <a:cxn ang="0">
                  <a:pos x="442" y="349"/>
                </a:cxn>
                <a:cxn ang="0">
                  <a:pos x="303" y="298"/>
                </a:cxn>
              </a:cxnLst>
              <a:rect l="0" t="0" r="r" b="b"/>
              <a:pathLst>
                <a:path w="3819" h="3775">
                  <a:moveTo>
                    <a:pt x="303" y="298"/>
                  </a:moveTo>
                  <a:lnTo>
                    <a:pt x="409" y="543"/>
                  </a:lnTo>
                  <a:lnTo>
                    <a:pt x="305" y="721"/>
                  </a:lnTo>
                  <a:lnTo>
                    <a:pt x="216" y="1078"/>
                  </a:lnTo>
                  <a:lnTo>
                    <a:pt x="0" y="1411"/>
                  </a:lnTo>
                  <a:lnTo>
                    <a:pt x="56" y="1748"/>
                  </a:lnTo>
                  <a:lnTo>
                    <a:pt x="171" y="1998"/>
                  </a:lnTo>
                  <a:lnTo>
                    <a:pt x="191" y="2218"/>
                  </a:lnTo>
                  <a:lnTo>
                    <a:pt x="119" y="2425"/>
                  </a:lnTo>
                  <a:lnTo>
                    <a:pt x="74" y="2678"/>
                  </a:lnTo>
                  <a:lnTo>
                    <a:pt x="261" y="2723"/>
                  </a:lnTo>
                  <a:lnTo>
                    <a:pt x="399" y="2698"/>
                  </a:lnTo>
                  <a:lnTo>
                    <a:pt x="709" y="2798"/>
                  </a:lnTo>
                  <a:lnTo>
                    <a:pt x="856" y="2698"/>
                  </a:lnTo>
                  <a:lnTo>
                    <a:pt x="955" y="2753"/>
                  </a:lnTo>
                  <a:lnTo>
                    <a:pt x="1181" y="2783"/>
                  </a:lnTo>
                  <a:lnTo>
                    <a:pt x="1283" y="3035"/>
                  </a:lnTo>
                  <a:lnTo>
                    <a:pt x="1255" y="3156"/>
                  </a:lnTo>
                  <a:lnTo>
                    <a:pt x="1310" y="3381"/>
                  </a:lnTo>
                  <a:lnTo>
                    <a:pt x="1338" y="3665"/>
                  </a:lnTo>
                  <a:lnTo>
                    <a:pt x="1412" y="3725"/>
                  </a:lnTo>
                  <a:lnTo>
                    <a:pt x="1625" y="3685"/>
                  </a:lnTo>
                  <a:lnTo>
                    <a:pt x="1801" y="3680"/>
                  </a:lnTo>
                  <a:lnTo>
                    <a:pt x="1905" y="3775"/>
                  </a:lnTo>
                  <a:lnTo>
                    <a:pt x="2067" y="3655"/>
                  </a:lnTo>
                  <a:lnTo>
                    <a:pt x="2126" y="3456"/>
                  </a:lnTo>
                  <a:lnTo>
                    <a:pt x="2224" y="3356"/>
                  </a:lnTo>
                  <a:lnTo>
                    <a:pt x="2347" y="3116"/>
                  </a:lnTo>
                  <a:lnTo>
                    <a:pt x="2688" y="2935"/>
                  </a:lnTo>
                  <a:lnTo>
                    <a:pt x="2968" y="2723"/>
                  </a:lnTo>
                  <a:lnTo>
                    <a:pt x="3199" y="2384"/>
                  </a:lnTo>
                  <a:lnTo>
                    <a:pt x="3469" y="1890"/>
                  </a:lnTo>
                  <a:lnTo>
                    <a:pt x="3780" y="1568"/>
                  </a:lnTo>
                  <a:lnTo>
                    <a:pt x="3750" y="1426"/>
                  </a:lnTo>
                  <a:lnTo>
                    <a:pt x="3819" y="1261"/>
                  </a:lnTo>
                  <a:lnTo>
                    <a:pt x="3325" y="1025"/>
                  </a:lnTo>
                  <a:lnTo>
                    <a:pt x="3130" y="858"/>
                  </a:lnTo>
                  <a:lnTo>
                    <a:pt x="2875" y="870"/>
                  </a:lnTo>
                  <a:lnTo>
                    <a:pt x="2818" y="793"/>
                  </a:lnTo>
                  <a:lnTo>
                    <a:pt x="2878" y="665"/>
                  </a:lnTo>
                  <a:lnTo>
                    <a:pt x="2778" y="610"/>
                  </a:lnTo>
                  <a:lnTo>
                    <a:pt x="2713" y="413"/>
                  </a:lnTo>
                  <a:lnTo>
                    <a:pt x="2551" y="465"/>
                  </a:lnTo>
                  <a:lnTo>
                    <a:pt x="2358" y="480"/>
                  </a:lnTo>
                  <a:lnTo>
                    <a:pt x="2283" y="375"/>
                  </a:lnTo>
                  <a:lnTo>
                    <a:pt x="2386" y="238"/>
                  </a:lnTo>
                  <a:lnTo>
                    <a:pt x="2422" y="129"/>
                  </a:lnTo>
                  <a:lnTo>
                    <a:pt x="2376" y="45"/>
                  </a:lnTo>
                  <a:lnTo>
                    <a:pt x="2243" y="194"/>
                  </a:lnTo>
                  <a:lnTo>
                    <a:pt x="2107" y="230"/>
                  </a:lnTo>
                  <a:lnTo>
                    <a:pt x="1977" y="170"/>
                  </a:lnTo>
                  <a:lnTo>
                    <a:pt x="1638" y="299"/>
                  </a:lnTo>
                  <a:lnTo>
                    <a:pt x="1430" y="119"/>
                  </a:lnTo>
                  <a:lnTo>
                    <a:pt x="1286" y="20"/>
                  </a:lnTo>
                  <a:lnTo>
                    <a:pt x="1087" y="0"/>
                  </a:lnTo>
                  <a:lnTo>
                    <a:pt x="933" y="75"/>
                  </a:lnTo>
                  <a:lnTo>
                    <a:pt x="782" y="80"/>
                  </a:lnTo>
                  <a:lnTo>
                    <a:pt x="620" y="299"/>
                  </a:lnTo>
                  <a:lnTo>
                    <a:pt x="442" y="349"/>
                  </a:lnTo>
                  <a:lnTo>
                    <a:pt x="303" y="29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6" name="Freeform 31"/>
            <p:cNvSpPr>
              <a:spLocks/>
            </p:cNvSpPr>
            <p:nvPr/>
          </p:nvSpPr>
          <p:spPr bwMode="auto">
            <a:xfrm>
              <a:off x="1935" y="2858"/>
              <a:ext cx="685" cy="447"/>
            </a:xfrm>
            <a:custGeom>
              <a:avLst/>
              <a:gdLst/>
              <a:ahLst/>
              <a:cxnLst>
                <a:cxn ang="0">
                  <a:pos x="153" y="1225"/>
                </a:cxn>
                <a:cxn ang="0">
                  <a:pos x="614" y="1281"/>
                </a:cxn>
                <a:cxn ang="0">
                  <a:pos x="1201" y="1401"/>
                </a:cxn>
                <a:cxn ang="0">
                  <a:pos x="1311" y="1712"/>
                </a:cxn>
                <a:cxn ang="0">
                  <a:pos x="1451" y="2035"/>
                </a:cxn>
                <a:cxn ang="0">
                  <a:pos x="1495" y="2169"/>
                </a:cxn>
                <a:cxn ang="0">
                  <a:pos x="1667" y="2277"/>
                </a:cxn>
                <a:cxn ang="0">
                  <a:pos x="1781" y="2279"/>
                </a:cxn>
                <a:cxn ang="0">
                  <a:pos x="1878" y="2422"/>
                </a:cxn>
                <a:cxn ang="0">
                  <a:pos x="2327" y="2095"/>
                </a:cxn>
                <a:cxn ang="0">
                  <a:pos x="2807" y="1812"/>
                </a:cxn>
                <a:cxn ang="0">
                  <a:pos x="3056" y="1764"/>
                </a:cxn>
                <a:cxn ang="0">
                  <a:pos x="3256" y="1656"/>
                </a:cxn>
                <a:cxn ang="0">
                  <a:pos x="3390" y="1620"/>
                </a:cxn>
                <a:cxn ang="0">
                  <a:pos x="3374" y="1520"/>
                </a:cxn>
                <a:cxn ang="0">
                  <a:pos x="3599" y="1524"/>
                </a:cxn>
                <a:cxn ang="0">
                  <a:pos x="3603" y="1381"/>
                </a:cxn>
                <a:cxn ang="0">
                  <a:pos x="3426" y="1293"/>
                </a:cxn>
                <a:cxn ang="0">
                  <a:pos x="3115" y="1305"/>
                </a:cxn>
                <a:cxn ang="0">
                  <a:pos x="2895" y="1393"/>
                </a:cxn>
                <a:cxn ang="0">
                  <a:pos x="2671" y="1357"/>
                </a:cxn>
                <a:cxn ang="0">
                  <a:pos x="2585" y="1187"/>
                </a:cxn>
                <a:cxn ang="0">
                  <a:pos x="2701" y="806"/>
                </a:cxn>
                <a:cxn ang="0">
                  <a:pos x="2465" y="731"/>
                </a:cxn>
                <a:cxn ang="0">
                  <a:pos x="2483" y="409"/>
                </a:cxn>
                <a:cxn ang="0">
                  <a:pos x="2327" y="112"/>
                </a:cxn>
                <a:cxn ang="0">
                  <a:pos x="1973" y="156"/>
                </a:cxn>
                <a:cxn ang="0">
                  <a:pos x="1618" y="219"/>
                </a:cxn>
                <a:cxn ang="0">
                  <a:pos x="1272" y="52"/>
                </a:cxn>
                <a:cxn ang="0">
                  <a:pos x="874" y="84"/>
                </a:cxn>
                <a:cxn ang="0">
                  <a:pos x="407" y="740"/>
                </a:cxn>
                <a:cxn ang="0">
                  <a:pos x="0" y="1177"/>
                </a:cxn>
              </a:cxnLst>
              <a:rect l="0" t="0" r="r" b="b"/>
              <a:pathLst>
                <a:path w="3661" h="2422">
                  <a:moveTo>
                    <a:pt x="0" y="1177"/>
                  </a:moveTo>
                  <a:lnTo>
                    <a:pt x="153" y="1225"/>
                  </a:lnTo>
                  <a:lnTo>
                    <a:pt x="343" y="1185"/>
                  </a:lnTo>
                  <a:lnTo>
                    <a:pt x="614" y="1281"/>
                  </a:lnTo>
                  <a:lnTo>
                    <a:pt x="803" y="1389"/>
                  </a:lnTo>
                  <a:lnTo>
                    <a:pt x="1201" y="1401"/>
                  </a:lnTo>
                  <a:lnTo>
                    <a:pt x="1333" y="1577"/>
                  </a:lnTo>
                  <a:lnTo>
                    <a:pt x="1311" y="1712"/>
                  </a:lnTo>
                  <a:lnTo>
                    <a:pt x="1390" y="1895"/>
                  </a:lnTo>
                  <a:lnTo>
                    <a:pt x="1451" y="2035"/>
                  </a:lnTo>
                  <a:lnTo>
                    <a:pt x="1407" y="2119"/>
                  </a:lnTo>
                  <a:lnTo>
                    <a:pt x="1495" y="2169"/>
                  </a:lnTo>
                  <a:lnTo>
                    <a:pt x="1731" y="2191"/>
                  </a:lnTo>
                  <a:lnTo>
                    <a:pt x="1667" y="2277"/>
                  </a:lnTo>
                  <a:lnTo>
                    <a:pt x="1691" y="2333"/>
                  </a:lnTo>
                  <a:lnTo>
                    <a:pt x="1781" y="2279"/>
                  </a:lnTo>
                  <a:lnTo>
                    <a:pt x="1839" y="2395"/>
                  </a:lnTo>
                  <a:lnTo>
                    <a:pt x="1878" y="2422"/>
                  </a:lnTo>
                  <a:lnTo>
                    <a:pt x="2099" y="2215"/>
                  </a:lnTo>
                  <a:lnTo>
                    <a:pt x="2327" y="2095"/>
                  </a:lnTo>
                  <a:lnTo>
                    <a:pt x="2465" y="1967"/>
                  </a:lnTo>
                  <a:lnTo>
                    <a:pt x="2807" y="1812"/>
                  </a:lnTo>
                  <a:lnTo>
                    <a:pt x="3000" y="1835"/>
                  </a:lnTo>
                  <a:lnTo>
                    <a:pt x="3056" y="1764"/>
                  </a:lnTo>
                  <a:lnTo>
                    <a:pt x="3174" y="1704"/>
                  </a:lnTo>
                  <a:lnTo>
                    <a:pt x="3256" y="1656"/>
                  </a:lnTo>
                  <a:lnTo>
                    <a:pt x="3367" y="1664"/>
                  </a:lnTo>
                  <a:lnTo>
                    <a:pt x="3390" y="1620"/>
                  </a:lnTo>
                  <a:lnTo>
                    <a:pt x="3339" y="1580"/>
                  </a:lnTo>
                  <a:lnTo>
                    <a:pt x="3374" y="1520"/>
                  </a:lnTo>
                  <a:lnTo>
                    <a:pt x="3493" y="1464"/>
                  </a:lnTo>
                  <a:lnTo>
                    <a:pt x="3599" y="1524"/>
                  </a:lnTo>
                  <a:lnTo>
                    <a:pt x="3661" y="1485"/>
                  </a:lnTo>
                  <a:lnTo>
                    <a:pt x="3603" y="1381"/>
                  </a:lnTo>
                  <a:lnTo>
                    <a:pt x="3516" y="1317"/>
                  </a:lnTo>
                  <a:lnTo>
                    <a:pt x="3426" y="1293"/>
                  </a:lnTo>
                  <a:lnTo>
                    <a:pt x="3343" y="1213"/>
                  </a:lnTo>
                  <a:lnTo>
                    <a:pt x="3115" y="1305"/>
                  </a:lnTo>
                  <a:lnTo>
                    <a:pt x="2961" y="1283"/>
                  </a:lnTo>
                  <a:lnTo>
                    <a:pt x="2895" y="1393"/>
                  </a:lnTo>
                  <a:lnTo>
                    <a:pt x="2773" y="1423"/>
                  </a:lnTo>
                  <a:lnTo>
                    <a:pt x="2671" y="1357"/>
                  </a:lnTo>
                  <a:lnTo>
                    <a:pt x="2681" y="1269"/>
                  </a:lnTo>
                  <a:lnTo>
                    <a:pt x="2585" y="1187"/>
                  </a:lnTo>
                  <a:lnTo>
                    <a:pt x="2622" y="902"/>
                  </a:lnTo>
                  <a:lnTo>
                    <a:pt x="2701" y="806"/>
                  </a:lnTo>
                  <a:lnTo>
                    <a:pt x="2642" y="742"/>
                  </a:lnTo>
                  <a:lnTo>
                    <a:pt x="2465" y="731"/>
                  </a:lnTo>
                  <a:lnTo>
                    <a:pt x="2406" y="515"/>
                  </a:lnTo>
                  <a:lnTo>
                    <a:pt x="2483" y="409"/>
                  </a:lnTo>
                  <a:lnTo>
                    <a:pt x="2406" y="203"/>
                  </a:lnTo>
                  <a:lnTo>
                    <a:pt x="2327" y="112"/>
                  </a:lnTo>
                  <a:lnTo>
                    <a:pt x="2181" y="132"/>
                  </a:lnTo>
                  <a:lnTo>
                    <a:pt x="1973" y="156"/>
                  </a:lnTo>
                  <a:lnTo>
                    <a:pt x="1784" y="156"/>
                  </a:lnTo>
                  <a:lnTo>
                    <a:pt x="1618" y="219"/>
                  </a:lnTo>
                  <a:lnTo>
                    <a:pt x="1508" y="60"/>
                  </a:lnTo>
                  <a:lnTo>
                    <a:pt x="1272" y="52"/>
                  </a:lnTo>
                  <a:lnTo>
                    <a:pt x="1051" y="0"/>
                  </a:lnTo>
                  <a:lnTo>
                    <a:pt x="874" y="84"/>
                  </a:lnTo>
                  <a:lnTo>
                    <a:pt x="622" y="344"/>
                  </a:lnTo>
                  <a:lnTo>
                    <a:pt x="407" y="740"/>
                  </a:lnTo>
                  <a:lnTo>
                    <a:pt x="223" y="100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7" name="Freeform 32"/>
            <p:cNvSpPr>
              <a:spLocks/>
            </p:cNvSpPr>
            <p:nvPr/>
          </p:nvSpPr>
          <p:spPr bwMode="auto">
            <a:xfrm>
              <a:off x="1787" y="3075"/>
              <a:ext cx="492" cy="343"/>
            </a:xfrm>
            <a:custGeom>
              <a:avLst/>
              <a:gdLst/>
              <a:ahLst/>
              <a:cxnLst>
                <a:cxn ang="0">
                  <a:pos x="203" y="839"/>
                </a:cxn>
                <a:cxn ang="0">
                  <a:pos x="173" y="954"/>
                </a:cxn>
                <a:cxn ang="0">
                  <a:pos x="290" y="1004"/>
                </a:cxn>
                <a:cxn ang="0">
                  <a:pos x="246" y="1119"/>
                </a:cxn>
                <a:cxn ang="0">
                  <a:pos x="266" y="1244"/>
                </a:cxn>
                <a:cxn ang="0">
                  <a:pos x="206" y="1359"/>
                </a:cxn>
                <a:cxn ang="0">
                  <a:pos x="241" y="1448"/>
                </a:cxn>
                <a:cxn ang="0">
                  <a:pos x="94" y="1542"/>
                </a:cxn>
                <a:cxn ang="0">
                  <a:pos x="0" y="1587"/>
                </a:cxn>
                <a:cxn ang="0">
                  <a:pos x="0" y="1707"/>
                </a:cxn>
                <a:cxn ang="0">
                  <a:pos x="94" y="1722"/>
                </a:cxn>
                <a:cxn ang="0">
                  <a:pos x="236" y="1632"/>
                </a:cxn>
                <a:cxn ang="0">
                  <a:pos x="384" y="1717"/>
                </a:cxn>
                <a:cxn ang="0">
                  <a:pos x="399" y="1897"/>
                </a:cxn>
                <a:cxn ang="0">
                  <a:pos x="455" y="2045"/>
                </a:cxn>
                <a:cxn ang="0">
                  <a:pos x="718" y="2058"/>
                </a:cxn>
                <a:cxn ang="0">
                  <a:pos x="1170" y="2150"/>
                </a:cxn>
                <a:cxn ang="0">
                  <a:pos x="1590" y="2320"/>
                </a:cxn>
                <a:cxn ang="0">
                  <a:pos x="1703" y="2255"/>
                </a:cxn>
                <a:cxn ang="0">
                  <a:pos x="1693" y="2180"/>
                </a:cxn>
                <a:cxn ang="0">
                  <a:pos x="1728" y="2080"/>
                </a:cxn>
                <a:cxn ang="0">
                  <a:pos x="1885" y="2060"/>
                </a:cxn>
                <a:cxn ang="0">
                  <a:pos x="2038" y="1977"/>
                </a:cxn>
                <a:cxn ang="0">
                  <a:pos x="2254" y="1957"/>
                </a:cxn>
                <a:cxn ang="0">
                  <a:pos x="2452" y="2045"/>
                </a:cxn>
                <a:cxn ang="0">
                  <a:pos x="2622" y="2043"/>
                </a:cxn>
                <a:cxn ang="0">
                  <a:pos x="2737" y="1956"/>
                </a:cxn>
                <a:cxn ang="0">
                  <a:pos x="2919" y="1942"/>
                </a:cxn>
                <a:cxn ang="0">
                  <a:pos x="2994" y="2017"/>
                </a:cxn>
                <a:cxn ang="0">
                  <a:pos x="3140" y="1767"/>
                </a:cxn>
                <a:cxn ang="0">
                  <a:pos x="3037" y="1722"/>
                </a:cxn>
                <a:cxn ang="0">
                  <a:pos x="3013" y="1642"/>
                </a:cxn>
                <a:cxn ang="0">
                  <a:pos x="3140" y="1642"/>
                </a:cxn>
                <a:cxn ang="0">
                  <a:pos x="3184" y="1572"/>
                </a:cxn>
                <a:cxn ang="0">
                  <a:pos x="3288" y="1524"/>
                </a:cxn>
                <a:cxn ang="0">
                  <a:pos x="3216" y="1380"/>
                </a:cxn>
                <a:cxn ang="0">
                  <a:pos x="3105" y="1446"/>
                </a:cxn>
                <a:cxn ang="0">
                  <a:pos x="3072" y="1379"/>
                </a:cxn>
                <a:cxn ang="0">
                  <a:pos x="3155" y="1269"/>
                </a:cxn>
                <a:cxn ang="0">
                  <a:pos x="2862" y="1243"/>
                </a:cxn>
                <a:cxn ang="0">
                  <a:pos x="2747" y="1179"/>
                </a:cxn>
                <a:cxn ang="0">
                  <a:pos x="2805" y="1074"/>
                </a:cxn>
                <a:cxn ang="0">
                  <a:pos x="2628" y="671"/>
                </a:cxn>
                <a:cxn ang="0">
                  <a:pos x="2658" y="506"/>
                </a:cxn>
                <a:cxn ang="0">
                  <a:pos x="2490" y="282"/>
                </a:cxn>
                <a:cxn ang="0">
                  <a:pos x="1989" y="267"/>
                </a:cxn>
                <a:cxn ang="0">
                  <a:pos x="1753" y="132"/>
                </a:cxn>
                <a:cxn ang="0">
                  <a:pos x="1418" y="12"/>
                </a:cxn>
                <a:cxn ang="0">
                  <a:pos x="1176" y="62"/>
                </a:cxn>
                <a:cxn ang="0">
                  <a:pos x="988" y="0"/>
                </a:cxn>
                <a:cxn ang="0">
                  <a:pos x="650" y="182"/>
                </a:cxn>
                <a:cxn ang="0">
                  <a:pos x="533" y="412"/>
                </a:cxn>
                <a:cxn ang="0">
                  <a:pos x="424" y="527"/>
                </a:cxn>
                <a:cxn ang="0">
                  <a:pos x="369" y="718"/>
                </a:cxn>
                <a:cxn ang="0">
                  <a:pos x="203" y="839"/>
                </a:cxn>
              </a:cxnLst>
              <a:rect l="0" t="0" r="r" b="b"/>
              <a:pathLst>
                <a:path w="3288" h="2320">
                  <a:moveTo>
                    <a:pt x="203" y="839"/>
                  </a:moveTo>
                  <a:lnTo>
                    <a:pt x="173" y="954"/>
                  </a:lnTo>
                  <a:lnTo>
                    <a:pt x="290" y="1004"/>
                  </a:lnTo>
                  <a:lnTo>
                    <a:pt x="246" y="1119"/>
                  </a:lnTo>
                  <a:lnTo>
                    <a:pt x="266" y="1244"/>
                  </a:lnTo>
                  <a:lnTo>
                    <a:pt x="206" y="1359"/>
                  </a:lnTo>
                  <a:lnTo>
                    <a:pt x="241" y="1448"/>
                  </a:lnTo>
                  <a:lnTo>
                    <a:pt x="94" y="1542"/>
                  </a:lnTo>
                  <a:lnTo>
                    <a:pt x="0" y="1587"/>
                  </a:lnTo>
                  <a:lnTo>
                    <a:pt x="0" y="1707"/>
                  </a:lnTo>
                  <a:lnTo>
                    <a:pt x="94" y="1722"/>
                  </a:lnTo>
                  <a:lnTo>
                    <a:pt x="236" y="1632"/>
                  </a:lnTo>
                  <a:lnTo>
                    <a:pt x="384" y="1717"/>
                  </a:lnTo>
                  <a:lnTo>
                    <a:pt x="399" y="1897"/>
                  </a:lnTo>
                  <a:lnTo>
                    <a:pt x="455" y="2045"/>
                  </a:lnTo>
                  <a:lnTo>
                    <a:pt x="718" y="2058"/>
                  </a:lnTo>
                  <a:lnTo>
                    <a:pt x="1170" y="2150"/>
                  </a:lnTo>
                  <a:lnTo>
                    <a:pt x="1590" y="2320"/>
                  </a:lnTo>
                  <a:lnTo>
                    <a:pt x="1703" y="2255"/>
                  </a:lnTo>
                  <a:lnTo>
                    <a:pt x="1693" y="2180"/>
                  </a:lnTo>
                  <a:lnTo>
                    <a:pt x="1728" y="2080"/>
                  </a:lnTo>
                  <a:lnTo>
                    <a:pt x="1885" y="2060"/>
                  </a:lnTo>
                  <a:lnTo>
                    <a:pt x="2038" y="1977"/>
                  </a:lnTo>
                  <a:lnTo>
                    <a:pt x="2254" y="1957"/>
                  </a:lnTo>
                  <a:lnTo>
                    <a:pt x="2452" y="2045"/>
                  </a:lnTo>
                  <a:lnTo>
                    <a:pt x="2622" y="2043"/>
                  </a:lnTo>
                  <a:lnTo>
                    <a:pt x="2737" y="1956"/>
                  </a:lnTo>
                  <a:lnTo>
                    <a:pt x="2919" y="1942"/>
                  </a:lnTo>
                  <a:lnTo>
                    <a:pt x="2994" y="2017"/>
                  </a:lnTo>
                  <a:lnTo>
                    <a:pt x="3140" y="1767"/>
                  </a:lnTo>
                  <a:lnTo>
                    <a:pt x="3037" y="1722"/>
                  </a:lnTo>
                  <a:lnTo>
                    <a:pt x="3013" y="1642"/>
                  </a:lnTo>
                  <a:lnTo>
                    <a:pt x="3140" y="1642"/>
                  </a:lnTo>
                  <a:lnTo>
                    <a:pt x="3184" y="1572"/>
                  </a:lnTo>
                  <a:lnTo>
                    <a:pt x="3288" y="1524"/>
                  </a:lnTo>
                  <a:lnTo>
                    <a:pt x="3216" y="1380"/>
                  </a:lnTo>
                  <a:lnTo>
                    <a:pt x="3105" y="1446"/>
                  </a:lnTo>
                  <a:lnTo>
                    <a:pt x="3072" y="1379"/>
                  </a:lnTo>
                  <a:lnTo>
                    <a:pt x="3155" y="1269"/>
                  </a:lnTo>
                  <a:lnTo>
                    <a:pt x="2862" y="1243"/>
                  </a:lnTo>
                  <a:lnTo>
                    <a:pt x="2747" y="1179"/>
                  </a:lnTo>
                  <a:lnTo>
                    <a:pt x="2805" y="1074"/>
                  </a:lnTo>
                  <a:lnTo>
                    <a:pt x="2628" y="671"/>
                  </a:lnTo>
                  <a:lnTo>
                    <a:pt x="2658" y="506"/>
                  </a:lnTo>
                  <a:lnTo>
                    <a:pt x="2490" y="282"/>
                  </a:lnTo>
                  <a:lnTo>
                    <a:pt x="1989" y="267"/>
                  </a:lnTo>
                  <a:lnTo>
                    <a:pt x="1753" y="132"/>
                  </a:lnTo>
                  <a:lnTo>
                    <a:pt x="1418" y="12"/>
                  </a:lnTo>
                  <a:lnTo>
                    <a:pt x="1176" y="62"/>
                  </a:lnTo>
                  <a:lnTo>
                    <a:pt x="988" y="0"/>
                  </a:lnTo>
                  <a:lnTo>
                    <a:pt x="650" y="182"/>
                  </a:lnTo>
                  <a:lnTo>
                    <a:pt x="533" y="412"/>
                  </a:lnTo>
                  <a:lnTo>
                    <a:pt x="424" y="527"/>
                  </a:lnTo>
                  <a:lnTo>
                    <a:pt x="369" y="718"/>
                  </a:lnTo>
                  <a:lnTo>
                    <a:pt x="203" y="83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8" name="Freeform 33"/>
            <p:cNvSpPr>
              <a:spLocks/>
            </p:cNvSpPr>
            <p:nvPr/>
          </p:nvSpPr>
          <p:spPr bwMode="auto">
            <a:xfrm>
              <a:off x="1846" y="3362"/>
              <a:ext cx="393" cy="267"/>
            </a:xfrm>
            <a:custGeom>
              <a:avLst/>
              <a:gdLst/>
              <a:ahLst/>
              <a:cxnLst>
                <a:cxn ang="0">
                  <a:pos x="59" y="103"/>
                </a:cxn>
                <a:cxn ang="0">
                  <a:pos x="15" y="298"/>
                </a:cxn>
                <a:cxn ang="0">
                  <a:pos x="0" y="552"/>
                </a:cxn>
                <a:cxn ang="0">
                  <a:pos x="788" y="662"/>
                </a:cxn>
                <a:cxn ang="0">
                  <a:pos x="945" y="767"/>
                </a:cxn>
                <a:cxn ang="0">
                  <a:pos x="1209" y="878"/>
                </a:cxn>
                <a:cxn ang="0">
                  <a:pos x="1414" y="1063"/>
                </a:cxn>
                <a:cxn ang="0">
                  <a:pos x="1507" y="1263"/>
                </a:cxn>
                <a:cxn ang="0">
                  <a:pos x="1777" y="1376"/>
                </a:cxn>
                <a:cxn ang="0">
                  <a:pos x="1922" y="1361"/>
                </a:cxn>
                <a:cxn ang="0">
                  <a:pos x="1819" y="1554"/>
                </a:cxn>
                <a:cxn ang="0">
                  <a:pos x="1820" y="1720"/>
                </a:cxn>
                <a:cxn ang="0">
                  <a:pos x="1909" y="1810"/>
                </a:cxn>
                <a:cxn ang="0">
                  <a:pos x="2219" y="1540"/>
                </a:cxn>
                <a:cxn ang="0">
                  <a:pos x="2435" y="1456"/>
                </a:cxn>
                <a:cxn ang="0">
                  <a:pos x="2377" y="1346"/>
                </a:cxn>
                <a:cxn ang="0">
                  <a:pos x="2480" y="1241"/>
                </a:cxn>
                <a:cxn ang="0">
                  <a:pos x="2618" y="887"/>
                </a:cxn>
                <a:cxn ang="0">
                  <a:pos x="2569" y="732"/>
                </a:cxn>
                <a:cxn ang="0">
                  <a:pos x="2584" y="522"/>
                </a:cxn>
                <a:cxn ang="0">
                  <a:pos x="2628" y="243"/>
                </a:cxn>
                <a:cxn ang="0">
                  <a:pos x="2599" y="75"/>
                </a:cxn>
                <a:cxn ang="0">
                  <a:pos x="2527" y="0"/>
                </a:cxn>
                <a:cxn ang="0">
                  <a:pos x="2342" y="15"/>
                </a:cxn>
                <a:cxn ang="0">
                  <a:pos x="2229" y="100"/>
                </a:cxn>
                <a:cxn ang="0">
                  <a:pos x="2052" y="103"/>
                </a:cxn>
                <a:cxn ang="0">
                  <a:pos x="1862" y="15"/>
                </a:cxn>
                <a:cxn ang="0">
                  <a:pos x="1643" y="36"/>
                </a:cxn>
                <a:cxn ang="0">
                  <a:pos x="1489" y="118"/>
                </a:cxn>
                <a:cxn ang="0">
                  <a:pos x="1334" y="138"/>
                </a:cxn>
                <a:cxn ang="0">
                  <a:pos x="1301" y="238"/>
                </a:cxn>
                <a:cxn ang="0">
                  <a:pos x="1306" y="315"/>
                </a:cxn>
                <a:cxn ang="0">
                  <a:pos x="1196" y="377"/>
                </a:cxn>
                <a:cxn ang="0">
                  <a:pos x="788" y="213"/>
                </a:cxn>
                <a:cxn ang="0">
                  <a:pos x="330" y="118"/>
                </a:cxn>
                <a:cxn ang="0">
                  <a:pos x="59" y="103"/>
                </a:cxn>
              </a:cxnLst>
              <a:rect l="0" t="0" r="r" b="b"/>
              <a:pathLst>
                <a:path w="2628" h="1810">
                  <a:moveTo>
                    <a:pt x="59" y="103"/>
                  </a:moveTo>
                  <a:lnTo>
                    <a:pt x="15" y="298"/>
                  </a:lnTo>
                  <a:lnTo>
                    <a:pt x="0" y="552"/>
                  </a:lnTo>
                  <a:lnTo>
                    <a:pt x="788" y="662"/>
                  </a:lnTo>
                  <a:lnTo>
                    <a:pt x="945" y="767"/>
                  </a:lnTo>
                  <a:lnTo>
                    <a:pt x="1209" y="878"/>
                  </a:lnTo>
                  <a:lnTo>
                    <a:pt x="1414" y="1063"/>
                  </a:lnTo>
                  <a:lnTo>
                    <a:pt x="1507" y="1263"/>
                  </a:lnTo>
                  <a:lnTo>
                    <a:pt x="1777" y="1376"/>
                  </a:lnTo>
                  <a:lnTo>
                    <a:pt x="1922" y="1361"/>
                  </a:lnTo>
                  <a:lnTo>
                    <a:pt x="1819" y="1554"/>
                  </a:lnTo>
                  <a:lnTo>
                    <a:pt x="1820" y="1720"/>
                  </a:lnTo>
                  <a:lnTo>
                    <a:pt x="1909" y="1810"/>
                  </a:lnTo>
                  <a:lnTo>
                    <a:pt x="2219" y="1540"/>
                  </a:lnTo>
                  <a:lnTo>
                    <a:pt x="2435" y="1456"/>
                  </a:lnTo>
                  <a:lnTo>
                    <a:pt x="2377" y="1346"/>
                  </a:lnTo>
                  <a:lnTo>
                    <a:pt x="2480" y="1241"/>
                  </a:lnTo>
                  <a:lnTo>
                    <a:pt x="2618" y="887"/>
                  </a:lnTo>
                  <a:lnTo>
                    <a:pt x="2569" y="732"/>
                  </a:lnTo>
                  <a:lnTo>
                    <a:pt x="2584" y="522"/>
                  </a:lnTo>
                  <a:lnTo>
                    <a:pt x="2628" y="243"/>
                  </a:lnTo>
                  <a:lnTo>
                    <a:pt x="2599" y="75"/>
                  </a:lnTo>
                  <a:lnTo>
                    <a:pt x="2527" y="0"/>
                  </a:lnTo>
                  <a:lnTo>
                    <a:pt x="2342" y="15"/>
                  </a:lnTo>
                  <a:lnTo>
                    <a:pt x="2229" y="100"/>
                  </a:lnTo>
                  <a:lnTo>
                    <a:pt x="2052" y="103"/>
                  </a:lnTo>
                  <a:lnTo>
                    <a:pt x="1862" y="15"/>
                  </a:lnTo>
                  <a:lnTo>
                    <a:pt x="1643" y="36"/>
                  </a:lnTo>
                  <a:lnTo>
                    <a:pt x="1489" y="118"/>
                  </a:lnTo>
                  <a:lnTo>
                    <a:pt x="1334" y="138"/>
                  </a:lnTo>
                  <a:lnTo>
                    <a:pt x="1301" y="238"/>
                  </a:lnTo>
                  <a:lnTo>
                    <a:pt x="1306" y="315"/>
                  </a:lnTo>
                  <a:lnTo>
                    <a:pt x="1196" y="377"/>
                  </a:lnTo>
                  <a:lnTo>
                    <a:pt x="788" y="213"/>
                  </a:lnTo>
                  <a:lnTo>
                    <a:pt x="330" y="118"/>
                  </a:lnTo>
                  <a:lnTo>
                    <a:pt x="59" y="10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9" name="Freeform 34"/>
            <p:cNvSpPr>
              <a:spLocks/>
            </p:cNvSpPr>
            <p:nvPr/>
          </p:nvSpPr>
          <p:spPr bwMode="auto">
            <a:xfrm>
              <a:off x="1542" y="3444"/>
              <a:ext cx="592" cy="532"/>
            </a:xfrm>
            <a:custGeom>
              <a:avLst/>
              <a:gdLst/>
              <a:ahLst/>
              <a:cxnLst>
                <a:cxn ang="0">
                  <a:pos x="0" y="1342"/>
                </a:cxn>
                <a:cxn ang="0">
                  <a:pos x="134" y="1185"/>
                </a:cxn>
                <a:cxn ang="0">
                  <a:pos x="317" y="1008"/>
                </a:cxn>
                <a:cxn ang="0">
                  <a:pos x="515" y="765"/>
                </a:cxn>
                <a:cxn ang="0">
                  <a:pos x="759" y="552"/>
                </a:cxn>
                <a:cxn ang="0">
                  <a:pos x="971" y="366"/>
                </a:cxn>
                <a:cxn ang="0">
                  <a:pos x="1270" y="155"/>
                </a:cxn>
                <a:cxn ang="0">
                  <a:pos x="1626" y="0"/>
                </a:cxn>
                <a:cxn ang="0">
                  <a:pos x="2252" y="86"/>
                </a:cxn>
                <a:cxn ang="0">
                  <a:pos x="2380" y="171"/>
                </a:cxn>
                <a:cxn ang="0">
                  <a:pos x="2593" y="262"/>
                </a:cxn>
                <a:cxn ang="0">
                  <a:pos x="2758" y="410"/>
                </a:cxn>
                <a:cxn ang="0">
                  <a:pos x="2829" y="566"/>
                </a:cxn>
                <a:cxn ang="0">
                  <a:pos x="3046" y="657"/>
                </a:cxn>
                <a:cxn ang="0">
                  <a:pos x="3164" y="645"/>
                </a:cxn>
                <a:cxn ang="0">
                  <a:pos x="3081" y="801"/>
                </a:cxn>
                <a:cxn ang="0">
                  <a:pos x="3081" y="933"/>
                </a:cxn>
                <a:cxn ang="0">
                  <a:pos x="3152" y="1005"/>
                </a:cxn>
                <a:cxn ang="0">
                  <a:pos x="3010" y="1232"/>
                </a:cxn>
                <a:cxn ang="0">
                  <a:pos x="2751" y="1703"/>
                </a:cxn>
                <a:cxn ang="0">
                  <a:pos x="2558" y="1894"/>
                </a:cxn>
                <a:cxn ang="0">
                  <a:pos x="2231" y="2122"/>
                </a:cxn>
                <a:cxn ang="0">
                  <a:pos x="2207" y="2106"/>
                </a:cxn>
                <a:cxn ang="0">
                  <a:pos x="2349" y="2010"/>
                </a:cxn>
                <a:cxn ang="0">
                  <a:pos x="2479" y="1890"/>
                </a:cxn>
                <a:cxn ang="0">
                  <a:pos x="2502" y="1775"/>
                </a:cxn>
                <a:cxn ang="0">
                  <a:pos x="2593" y="1751"/>
                </a:cxn>
                <a:cxn ang="0">
                  <a:pos x="2688" y="1631"/>
                </a:cxn>
                <a:cxn ang="0">
                  <a:pos x="2735" y="1559"/>
                </a:cxn>
                <a:cxn ang="0">
                  <a:pos x="2762" y="1451"/>
                </a:cxn>
                <a:cxn ang="0">
                  <a:pos x="2739" y="1376"/>
                </a:cxn>
                <a:cxn ang="0">
                  <a:pos x="2640" y="1436"/>
                </a:cxn>
                <a:cxn ang="0">
                  <a:pos x="2526" y="1459"/>
                </a:cxn>
                <a:cxn ang="0">
                  <a:pos x="2439" y="1627"/>
                </a:cxn>
                <a:cxn ang="0">
                  <a:pos x="2384" y="1771"/>
                </a:cxn>
                <a:cxn ang="0">
                  <a:pos x="2215" y="1858"/>
                </a:cxn>
                <a:cxn ang="0">
                  <a:pos x="2120" y="1986"/>
                </a:cxn>
                <a:cxn ang="0">
                  <a:pos x="2054" y="2130"/>
                </a:cxn>
                <a:cxn ang="0">
                  <a:pos x="2014" y="2309"/>
                </a:cxn>
                <a:cxn ang="0">
                  <a:pos x="1912" y="2553"/>
                </a:cxn>
                <a:cxn ang="0">
                  <a:pos x="1719" y="2744"/>
                </a:cxn>
                <a:cxn ang="0">
                  <a:pos x="1560" y="2882"/>
                </a:cxn>
                <a:cxn ang="0">
                  <a:pos x="1483" y="2840"/>
                </a:cxn>
                <a:cxn ang="0">
                  <a:pos x="1506" y="2597"/>
                </a:cxn>
                <a:cxn ang="0">
                  <a:pos x="1699" y="2445"/>
                </a:cxn>
                <a:cxn ang="0">
                  <a:pos x="1522" y="2321"/>
                </a:cxn>
                <a:cxn ang="0">
                  <a:pos x="1475" y="2170"/>
                </a:cxn>
                <a:cxn ang="0">
                  <a:pos x="593" y="1555"/>
                </a:cxn>
                <a:cxn ang="0">
                  <a:pos x="455" y="1412"/>
                </a:cxn>
                <a:cxn ang="0">
                  <a:pos x="313" y="1268"/>
                </a:cxn>
                <a:cxn ang="0">
                  <a:pos x="207" y="1284"/>
                </a:cxn>
                <a:cxn ang="0">
                  <a:pos x="174" y="1365"/>
                </a:cxn>
                <a:cxn ang="0">
                  <a:pos x="0" y="1342"/>
                </a:cxn>
              </a:cxnLst>
              <a:rect l="0" t="0" r="r" b="b"/>
              <a:pathLst>
                <a:path w="3164" h="2882">
                  <a:moveTo>
                    <a:pt x="0" y="1342"/>
                  </a:moveTo>
                  <a:lnTo>
                    <a:pt x="134" y="1185"/>
                  </a:lnTo>
                  <a:lnTo>
                    <a:pt x="317" y="1008"/>
                  </a:lnTo>
                  <a:lnTo>
                    <a:pt x="515" y="765"/>
                  </a:lnTo>
                  <a:lnTo>
                    <a:pt x="759" y="552"/>
                  </a:lnTo>
                  <a:lnTo>
                    <a:pt x="971" y="366"/>
                  </a:lnTo>
                  <a:lnTo>
                    <a:pt x="1270" y="155"/>
                  </a:lnTo>
                  <a:lnTo>
                    <a:pt x="1626" y="0"/>
                  </a:lnTo>
                  <a:lnTo>
                    <a:pt x="2252" y="86"/>
                  </a:lnTo>
                  <a:lnTo>
                    <a:pt x="2380" y="171"/>
                  </a:lnTo>
                  <a:lnTo>
                    <a:pt x="2593" y="262"/>
                  </a:lnTo>
                  <a:lnTo>
                    <a:pt x="2758" y="410"/>
                  </a:lnTo>
                  <a:lnTo>
                    <a:pt x="2829" y="566"/>
                  </a:lnTo>
                  <a:lnTo>
                    <a:pt x="3046" y="657"/>
                  </a:lnTo>
                  <a:lnTo>
                    <a:pt x="3164" y="645"/>
                  </a:lnTo>
                  <a:lnTo>
                    <a:pt x="3081" y="801"/>
                  </a:lnTo>
                  <a:lnTo>
                    <a:pt x="3081" y="933"/>
                  </a:lnTo>
                  <a:lnTo>
                    <a:pt x="3152" y="1005"/>
                  </a:lnTo>
                  <a:lnTo>
                    <a:pt x="3010" y="1232"/>
                  </a:lnTo>
                  <a:lnTo>
                    <a:pt x="2751" y="1703"/>
                  </a:lnTo>
                  <a:lnTo>
                    <a:pt x="2558" y="1894"/>
                  </a:lnTo>
                  <a:lnTo>
                    <a:pt x="2231" y="2122"/>
                  </a:lnTo>
                  <a:lnTo>
                    <a:pt x="2207" y="2106"/>
                  </a:lnTo>
                  <a:lnTo>
                    <a:pt x="2349" y="2010"/>
                  </a:lnTo>
                  <a:lnTo>
                    <a:pt x="2479" y="1890"/>
                  </a:lnTo>
                  <a:lnTo>
                    <a:pt x="2502" y="1775"/>
                  </a:lnTo>
                  <a:lnTo>
                    <a:pt x="2593" y="1751"/>
                  </a:lnTo>
                  <a:lnTo>
                    <a:pt x="2688" y="1631"/>
                  </a:lnTo>
                  <a:lnTo>
                    <a:pt x="2735" y="1559"/>
                  </a:lnTo>
                  <a:lnTo>
                    <a:pt x="2762" y="1451"/>
                  </a:lnTo>
                  <a:lnTo>
                    <a:pt x="2739" y="1376"/>
                  </a:lnTo>
                  <a:lnTo>
                    <a:pt x="2640" y="1436"/>
                  </a:lnTo>
                  <a:lnTo>
                    <a:pt x="2526" y="1459"/>
                  </a:lnTo>
                  <a:lnTo>
                    <a:pt x="2439" y="1627"/>
                  </a:lnTo>
                  <a:lnTo>
                    <a:pt x="2384" y="1771"/>
                  </a:lnTo>
                  <a:lnTo>
                    <a:pt x="2215" y="1858"/>
                  </a:lnTo>
                  <a:lnTo>
                    <a:pt x="2120" y="1986"/>
                  </a:lnTo>
                  <a:lnTo>
                    <a:pt x="2054" y="2130"/>
                  </a:lnTo>
                  <a:lnTo>
                    <a:pt x="2014" y="2309"/>
                  </a:lnTo>
                  <a:lnTo>
                    <a:pt x="1912" y="2553"/>
                  </a:lnTo>
                  <a:lnTo>
                    <a:pt x="1719" y="2744"/>
                  </a:lnTo>
                  <a:lnTo>
                    <a:pt x="1560" y="2882"/>
                  </a:lnTo>
                  <a:lnTo>
                    <a:pt x="1483" y="2840"/>
                  </a:lnTo>
                  <a:lnTo>
                    <a:pt x="1506" y="2597"/>
                  </a:lnTo>
                  <a:lnTo>
                    <a:pt x="1699" y="2445"/>
                  </a:lnTo>
                  <a:lnTo>
                    <a:pt x="1522" y="2321"/>
                  </a:lnTo>
                  <a:lnTo>
                    <a:pt x="1475" y="2170"/>
                  </a:lnTo>
                  <a:lnTo>
                    <a:pt x="593" y="1555"/>
                  </a:lnTo>
                  <a:lnTo>
                    <a:pt x="455" y="1412"/>
                  </a:lnTo>
                  <a:lnTo>
                    <a:pt x="313" y="1268"/>
                  </a:lnTo>
                  <a:lnTo>
                    <a:pt x="207" y="1284"/>
                  </a:lnTo>
                  <a:lnTo>
                    <a:pt x="174" y="1365"/>
                  </a:lnTo>
                  <a:lnTo>
                    <a:pt x="0" y="134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0" name="Freeform 35"/>
            <p:cNvSpPr>
              <a:spLocks/>
            </p:cNvSpPr>
            <p:nvPr/>
          </p:nvSpPr>
          <p:spPr bwMode="auto">
            <a:xfrm>
              <a:off x="1937" y="2266"/>
              <a:ext cx="588" cy="561"/>
            </a:xfrm>
            <a:custGeom>
              <a:avLst/>
              <a:gdLst/>
              <a:ahLst/>
              <a:cxnLst>
                <a:cxn ang="0">
                  <a:pos x="1585" y="15"/>
                </a:cxn>
                <a:cxn ang="0">
                  <a:pos x="1668" y="175"/>
                </a:cxn>
                <a:cxn ang="0">
                  <a:pos x="2069" y="352"/>
                </a:cxn>
                <a:cxn ang="0">
                  <a:pos x="2224" y="150"/>
                </a:cxn>
                <a:cxn ang="0">
                  <a:pos x="2406" y="100"/>
                </a:cxn>
                <a:cxn ang="0">
                  <a:pos x="2466" y="370"/>
                </a:cxn>
                <a:cxn ang="0">
                  <a:pos x="2799" y="277"/>
                </a:cxn>
                <a:cxn ang="0">
                  <a:pos x="3064" y="405"/>
                </a:cxn>
                <a:cxn ang="0">
                  <a:pos x="3657" y="162"/>
                </a:cxn>
                <a:cxn ang="0">
                  <a:pos x="3892" y="240"/>
                </a:cxn>
                <a:cxn ang="0">
                  <a:pos x="3774" y="789"/>
                </a:cxn>
                <a:cxn ang="0">
                  <a:pos x="3922" y="1054"/>
                </a:cxn>
                <a:cxn ang="0">
                  <a:pos x="3867" y="1394"/>
                </a:cxn>
                <a:cxn ang="0">
                  <a:pos x="3603" y="1257"/>
                </a:cxn>
                <a:cxn ang="0">
                  <a:pos x="3583" y="1462"/>
                </a:cxn>
                <a:cxn ang="0">
                  <a:pos x="3392" y="1512"/>
                </a:cxn>
                <a:cxn ang="0">
                  <a:pos x="3377" y="1850"/>
                </a:cxn>
                <a:cxn ang="0">
                  <a:pos x="3052" y="2225"/>
                </a:cxn>
                <a:cxn ang="0">
                  <a:pos x="3160" y="2529"/>
                </a:cxn>
                <a:cxn ang="0">
                  <a:pos x="2998" y="2798"/>
                </a:cxn>
                <a:cxn ang="0">
                  <a:pos x="3057" y="2988"/>
                </a:cxn>
                <a:cxn ang="0">
                  <a:pos x="2934" y="3166"/>
                </a:cxn>
                <a:cxn ang="0">
                  <a:pos x="2609" y="3246"/>
                </a:cxn>
                <a:cxn ang="0">
                  <a:pos x="1974" y="3351"/>
                </a:cxn>
                <a:cxn ang="0">
                  <a:pos x="1447" y="3396"/>
                </a:cxn>
                <a:cxn ang="0">
                  <a:pos x="1118" y="3801"/>
                </a:cxn>
                <a:cxn ang="0">
                  <a:pos x="428" y="3396"/>
                </a:cxn>
                <a:cxn ang="0">
                  <a:pos x="113" y="3331"/>
                </a:cxn>
                <a:cxn ang="0">
                  <a:pos x="73" y="3148"/>
                </a:cxn>
                <a:cxn ang="0">
                  <a:pos x="0" y="2762"/>
                </a:cxn>
                <a:cxn ang="0">
                  <a:pos x="83" y="2502"/>
                </a:cxn>
                <a:cxn ang="0">
                  <a:pos x="260" y="2270"/>
                </a:cxn>
                <a:cxn ang="0">
                  <a:pos x="693" y="1744"/>
                </a:cxn>
                <a:cxn ang="0">
                  <a:pos x="928" y="1372"/>
                </a:cxn>
                <a:cxn ang="0">
                  <a:pos x="1240" y="1131"/>
                </a:cxn>
                <a:cxn ang="0">
                  <a:pos x="1343" y="818"/>
                </a:cxn>
                <a:cxn ang="0">
                  <a:pos x="1478" y="350"/>
                </a:cxn>
              </a:cxnLst>
              <a:rect l="0" t="0" r="r" b="b"/>
              <a:pathLst>
                <a:path w="3928" h="3801">
                  <a:moveTo>
                    <a:pt x="1563" y="182"/>
                  </a:moveTo>
                  <a:lnTo>
                    <a:pt x="1585" y="15"/>
                  </a:lnTo>
                  <a:lnTo>
                    <a:pt x="1648" y="67"/>
                  </a:lnTo>
                  <a:lnTo>
                    <a:pt x="1668" y="175"/>
                  </a:lnTo>
                  <a:lnTo>
                    <a:pt x="1991" y="255"/>
                  </a:lnTo>
                  <a:lnTo>
                    <a:pt x="2069" y="352"/>
                  </a:lnTo>
                  <a:lnTo>
                    <a:pt x="2209" y="297"/>
                  </a:lnTo>
                  <a:lnTo>
                    <a:pt x="2224" y="150"/>
                  </a:lnTo>
                  <a:lnTo>
                    <a:pt x="2344" y="0"/>
                  </a:lnTo>
                  <a:lnTo>
                    <a:pt x="2406" y="100"/>
                  </a:lnTo>
                  <a:lnTo>
                    <a:pt x="2416" y="280"/>
                  </a:lnTo>
                  <a:lnTo>
                    <a:pt x="2466" y="370"/>
                  </a:lnTo>
                  <a:lnTo>
                    <a:pt x="2581" y="280"/>
                  </a:lnTo>
                  <a:lnTo>
                    <a:pt x="2799" y="277"/>
                  </a:lnTo>
                  <a:lnTo>
                    <a:pt x="2832" y="405"/>
                  </a:lnTo>
                  <a:lnTo>
                    <a:pt x="3064" y="405"/>
                  </a:lnTo>
                  <a:lnTo>
                    <a:pt x="3450" y="300"/>
                  </a:lnTo>
                  <a:lnTo>
                    <a:pt x="3657" y="162"/>
                  </a:lnTo>
                  <a:lnTo>
                    <a:pt x="3824" y="161"/>
                  </a:lnTo>
                  <a:lnTo>
                    <a:pt x="3892" y="240"/>
                  </a:lnTo>
                  <a:lnTo>
                    <a:pt x="3869" y="460"/>
                  </a:lnTo>
                  <a:lnTo>
                    <a:pt x="3774" y="789"/>
                  </a:lnTo>
                  <a:lnTo>
                    <a:pt x="3839" y="949"/>
                  </a:lnTo>
                  <a:lnTo>
                    <a:pt x="3922" y="1054"/>
                  </a:lnTo>
                  <a:lnTo>
                    <a:pt x="3928" y="1252"/>
                  </a:lnTo>
                  <a:lnTo>
                    <a:pt x="3867" y="1394"/>
                  </a:lnTo>
                  <a:lnTo>
                    <a:pt x="3735" y="1357"/>
                  </a:lnTo>
                  <a:lnTo>
                    <a:pt x="3603" y="1257"/>
                  </a:lnTo>
                  <a:lnTo>
                    <a:pt x="3559" y="1372"/>
                  </a:lnTo>
                  <a:lnTo>
                    <a:pt x="3583" y="1462"/>
                  </a:lnTo>
                  <a:lnTo>
                    <a:pt x="3455" y="1407"/>
                  </a:lnTo>
                  <a:lnTo>
                    <a:pt x="3392" y="1512"/>
                  </a:lnTo>
                  <a:lnTo>
                    <a:pt x="3362" y="1670"/>
                  </a:lnTo>
                  <a:lnTo>
                    <a:pt x="3377" y="1850"/>
                  </a:lnTo>
                  <a:lnTo>
                    <a:pt x="3155" y="2001"/>
                  </a:lnTo>
                  <a:lnTo>
                    <a:pt x="3052" y="2225"/>
                  </a:lnTo>
                  <a:lnTo>
                    <a:pt x="3175" y="2364"/>
                  </a:lnTo>
                  <a:lnTo>
                    <a:pt x="3160" y="2529"/>
                  </a:lnTo>
                  <a:lnTo>
                    <a:pt x="2983" y="2693"/>
                  </a:lnTo>
                  <a:lnTo>
                    <a:pt x="2998" y="2798"/>
                  </a:lnTo>
                  <a:lnTo>
                    <a:pt x="3097" y="2828"/>
                  </a:lnTo>
                  <a:lnTo>
                    <a:pt x="3057" y="2988"/>
                  </a:lnTo>
                  <a:lnTo>
                    <a:pt x="3125" y="3106"/>
                  </a:lnTo>
                  <a:lnTo>
                    <a:pt x="2934" y="3166"/>
                  </a:lnTo>
                  <a:lnTo>
                    <a:pt x="2717" y="3291"/>
                  </a:lnTo>
                  <a:lnTo>
                    <a:pt x="2609" y="3246"/>
                  </a:lnTo>
                  <a:lnTo>
                    <a:pt x="2195" y="3216"/>
                  </a:lnTo>
                  <a:lnTo>
                    <a:pt x="1974" y="3351"/>
                  </a:lnTo>
                  <a:lnTo>
                    <a:pt x="1757" y="3346"/>
                  </a:lnTo>
                  <a:lnTo>
                    <a:pt x="1447" y="3396"/>
                  </a:lnTo>
                  <a:lnTo>
                    <a:pt x="1328" y="3590"/>
                  </a:lnTo>
                  <a:lnTo>
                    <a:pt x="1118" y="3801"/>
                  </a:lnTo>
                  <a:lnTo>
                    <a:pt x="619" y="3561"/>
                  </a:lnTo>
                  <a:lnTo>
                    <a:pt x="428" y="3396"/>
                  </a:lnTo>
                  <a:lnTo>
                    <a:pt x="171" y="3411"/>
                  </a:lnTo>
                  <a:lnTo>
                    <a:pt x="113" y="3331"/>
                  </a:lnTo>
                  <a:lnTo>
                    <a:pt x="176" y="3204"/>
                  </a:lnTo>
                  <a:lnTo>
                    <a:pt x="73" y="3148"/>
                  </a:lnTo>
                  <a:lnTo>
                    <a:pt x="9" y="2948"/>
                  </a:lnTo>
                  <a:lnTo>
                    <a:pt x="0" y="2762"/>
                  </a:lnTo>
                  <a:lnTo>
                    <a:pt x="5" y="2608"/>
                  </a:lnTo>
                  <a:lnTo>
                    <a:pt x="83" y="2502"/>
                  </a:lnTo>
                  <a:lnTo>
                    <a:pt x="84" y="2347"/>
                  </a:lnTo>
                  <a:lnTo>
                    <a:pt x="260" y="2270"/>
                  </a:lnTo>
                  <a:lnTo>
                    <a:pt x="510" y="1789"/>
                  </a:lnTo>
                  <a:lnTo>
                    <a:pt x="693" y="1744"/>
                  </a:lnTo>
                  <a:lnTo>
                    <a:pt x="838" y="1576"/>
                  </a:lnTo>
                  <a:lnTo>
                    <a:pt x="928" y="1372"/>
                  </a:lnTo>
                  <a:lnTo>
                    <a:pt x="1136" y="1317"/>
                  </a:lnTo>
                  <a:lnTo>
                    <a:pt x="1240" y="1131"/>
                  </a:lnTo>
                  <a:lnTo>
                    <a:pt x="1252" y="939"/>
                  </a:lnTo>
                  <a:lnTo>
                    <a:pt x="1343" y="818"/>
                  </a:lnTo>
                  <a:lnTo>
                    <a:pt x="1354" y="668"/>
                  </a:lnTo>
                  <a:lnTo>
                    <a:pt x="1478" y="350"/>
                  </a:lnTo>
                  <a:lnTo>
                    <a:pt x="1563" y="18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1" name="Freeform 36"/>
            <p:cNvSpPr>
              <a:spLocks/>
            </p:cNvSpPr>
            <p:nvPr/>
          </p:nvSpPr>
          <p:spPr bwMode="auto">
            <a:xfrm>
              <a:off x="2094" y="2411"/>
              <a:ext cx="902" cy="710"/>
            </a:xfrm>
            <a:custGeom>
              <a:avLst/>
              <a:gdLst/>
              <a:ahLst/>
              <a:cxnLst>
                <a:cxn ang="0">
                  <a:pos x="2846" y="526"/>
                </a:cxn>
                <a:cxn ang="0">
                  <a:pos x="3235" y="284"/>
                </a:cxn>
                <a:cxn ang="0">
                  <a:pos x="3746" y="0"/>
                </a:cxn>
                <a:cxn ang="0">
                  <a:pos x="3998" y="140"/>
                </a:cxn>
                <a:cxn ang="0">
                  <a:pos x="4165" y="304"/>
                </a:cxn>
                <a:cxn ang="0">
                  <a:pos x="4588" y="394"/>
                </a:cxn>
                <a:cxn ang="0">
                  <a:pos x="5075" y="554"/>
                </a:cxn>
                <a:cxn ang="0">
                  <a:pos x="5286" y="917"/>
                </a:cxn>
                <a:cxn ang="0">
                  <a:pos x="5858" y="977"/>
                </a:cxn>
                <a:cxn ang="0">
                  <a:pos x="5833" y="1302"/>
                </a:cxn>
                <a:cxn ang="0">
                  <a:pos x="5769" y="1556"/>
                </a:cxn>
                <a:cxn ang="0">
                  <a:pos x="5578" y="1756"/>
                </a:cxn>
                <a:cxn ang="0">
                  <a:pos x="5774" y="2066"/>
                </a:cxn>
                <a:cxn ang="0">
                  <a:pos x="5568" y="2110"/>
                </a:cxn>
                <a:cxn ang="0">
                  <a:pos x="5370" y="2130"/>
                </a:cxn>
                <a:cxn ang="0">
                  <a:pos x="5258" y="2290"/>
                </a:cxn>
                <a:cxn ang="0">
                  <a:pos x="5301" y="2573"/>
                </a:cxn>
                <a:cxn ang="0">
                  <a:pos x="5258" y="2758"/>
                </a:cxn>
                <a:cxn ang="0">
                  <a:pos x="5095" y="3177"/>
                </a:cxn>
                <a:cxn ang="0">
                  <a:pos x="4750" y="3442"/>
                </a:cxn>
                <a:cxn ang="0">
                  <a:pos x="4564" y="3876"/>
                </a:cxn>
                <a:cxn ang="0">
                  <a:pos x="4455" y="4224"/>
                </a:cxn>
                <a:cxn ang="0">
                  <a:pos x="3884" y="4404"/>
                </a:cxn>
                <a:cxn ang="0">
                  <a:pos x="3116" y="4538"/>
                </a:cxn>
                <a:cxn ang="0">
                  <a:pos x="2641" y="4625"/>
                </a:cxn>
                <a:cxn ang="0">
                  <a:pos x="2403" y="4803"/>
                </a:cxn>
                <a:cxn ang="0">
                  <a:pos x="2290" y="4608"/>
                </a:cxn>
                <a:cxn ang="0">
                  <a:pos x="2211" y="4149"/>
                </a:cxn>
                <a:cxn ang="0">
                  <a:pos x="2240" y="3951"/>
                </a:cxn>
                <a:cxn ang="0">
                  <a:pos x="1945" y="3671"/>
                </a:cxn>
                <a:cxn ang="0">
                  <a:pos x="1950" y="3282"/>
                </a:cxn>
                <a:cxn ang="0">
                  <a:pos x="1419" y="3216"/>
                </a:cxn>
                <a:cxn ang="0">
                  <a:pos x="961" y="3294"/>
                </a:cxn>
                <a:cxn ang="0">
                  <a:pos x="530" y="3087"/>
                </a:cxn>
                <a:cxn ang="0">
                  <a:pos x="34" y="3123"/>
                </a:cxn>
                <a:cxn ang="0">
                  <a:pos x="71" y="2818"/>
                </a:cxn>
                <a:cxn ang="0">
                  <a:pos x="404" y="2411"/>
                </a:cxn>
                <a:cxn ang="0">
                  <a:pos x="931" y="2366"/>
                </a:cxn>
                <a:cxn ang="0">
                  <a:pos x="1561" y="2261"/>
                </a:cxn>
                <a:cxn ang="0">
                  <a:pos x="1889" y="2183"/>
                </a:cxn>
                <a:cxn ang="0">
                  <a:pos x="2009" y="2005"/>
                </a:cxn>
                <a:cxn ang="0">
                  <a:pos x="1948" y="1813"/>
                </a:cxn>
                <a:cxn ang="0">
                  <a:pos x="2111" y="1546"/>
                </a:cxn>
                <a:cxn ang="0">
                  <a:pos x="2004" y="1242"/>
                </a:cxn>
                <a:cxn ang="0">
                  <a:pos x="2329" y="865"/>
                </a:cxn>
                <a:cxn ang="0">
                  <a:pos x="2344" y="529"/>
                </a:cxn>
                <a:cxn ang="0">
                  <a:pos x="2536" y="479"/>
                </a:cxn>
                <a:cxn ang="0">
                  <a:pos x="2556" y="276"/>
                </a:cxn>
                <a:cxn ang="0">
                  <a:pos x="2816" y="409"/>
                </a:cxn>
              </a:cxnLst>
              <a:rect l="0" t="0" r="r" b="b"/>
              <a:pathLst>
                <a:path w="6025" h="4803">
                  <a:moveTo>
                    <a:pt x="2816" y="409"/>
                  </a:moveTo>
                  <a:lnTo>
                    <a:pt x="2846" y="526"/>
                  </a:lnTo>
                  <a:lnTo>
                    <a:pt x="3019" y="446"/>
                  </a:lnTo>
                  <a:lnTo>
                    <a:pt x="3235" y="284"/>
                  </a:lnTo>
                  <a:lnTo>
                    <a:pt x="3500" y="95"/>
                  </a:lnTo>
                  <a:lnTo>
                    <a:pt x="3746" y="0"/>
                  </a:lnTo>
                  <a:lnTo>
                    <a:pt x="3968" y="45"/>
                  </a:lnTo>
                  <a:lnTo>
                    <a:pt x="3998" y="140"/>
                  </a:lnTo>
                  <a:lnTo>
                    <a:pt x="3983" y="284"/>
                  </a:lnTo>
                  <a:lnTo>
                    <a:pt x="4165" y="304"/>
                  </a:lnTo>
                  <a:lnTo>
                    <a:pt x="4351" y="245"/>
                  </a:lnTo>
                  <a:lnTo>
                    <a:pt x="4588" y="394"/>
                  </a:lnTo>
                  <a:lnTo>
                    <a:pt x="4859" y="529"/>
                  </a:lnTo>
                  <a:lnTo>
                    <a:pt x="5075" y="554"/>
                  </a:lnTo>
                  <a:lnTo>
                    <a:pt x="5208" y="694"/>
                  </a:lnTo>
                  <a:lnTo>
                    <a:pt x="5286" y="917"/>
                  </a:lnTo>
                  <a:lnTo>
                    <a:pt x="5504" y="857"/>
                  </a:lnTo>
                  <a:lnTo>
                    <a:pt x="5858" y="977"/>
                  </a:lnTo>
                  <a:lnTo>
                    <a:pt x="6025" y="1142"/>
                  </a:lnTo>
                  <a:lnTo>
                    <a:pt x="5833" y="1302"/>
                  </a:lnTo>
                  <a:lnTo>
                    <a:pt x="5754" y="1441"/>
                  </a:lnTo>
                  <a:lnTo>
                    <a:pt x="5769" y="1556"/>
                  </a:lnTo>
                  <a:lnTo>
                    <a:pt x="5636" y="1571"/>
                  </a:lnTo>
                  <a:lnTo>
                    <a:pt x="5578" y="1756"/>
                  </a:lnTo>
                  <a:lnTo>
                    <a:pt x="5596" y="1915"/>
                  </a:lnTo>
                  <a:lnTo>
                    <a:pt x="5774" y="2066"/>
                  </a:lnTo>
                  <a:lnTo>
                    <a:pt x="5716" y="2171"/>
                  </a:lnTo>
                  <a:lnTo>
                    <a:pt x="5568" y="2110"/>
                  </a:lnTo>
                  <a:lnTo>
                    <a:pt x="5479" y="2145"/>
                  </a:lnTo>
                  <a:lnTo>
                    <a:pt x="5370" y="2130"/>
                  </a:lnTo>
                  <a:lnTo>
                    <a:pt x="5356" y="2245"/>
                  </a:lnTo>
                  <a:lnTo>
                    <a:pt x="5258" y="2290"/>
                  </a:lnTo>
                  <a:lnTo>
                    <a:pt x="5296" y="2413"/>
                  </a:lnTo>
                  <a:lnTo>
                    <a:pt x="5301" y="2573"/>
                  </a:lnTo>
                  <a:lnTo>
                    <a:pt x="5169" y="2648"/>
                  </a:lnTo>
                  <a:lnTo>
                    <a:pt x="5258" y="2758"/>
                  </a:lnTo>
                  <a:lnTo>
                    <a:pt x="5258" y="2967"/>
                  </a:lnTo>
                  <a:lnTo>
                    <a:pt x="5095" y="3177"/>
                  </a:lnTo>
                  <a:lnTo>
                    <a:pt x="4986" y="3382"/>
                  </a:lnTo>
                  <a:lnTo>
                    <a:pt x="4750" y="3442"/>
                  </a:lnTo>
                  <a:lnTo>
                    <a:pt x="4714" y="3711"/>
                  </a:lnTo>
                  <a:lnTo>
                    <a:pt x="4564" y="3876"/>
                  </a:lnTo>
                  <a:lnTo>
                    <a:pt x="4416" y="4114"/>
                  </a:lnTo>
                  <a:lnTo>
                    <a:pt x="4455" y="4224"/>
                  </a:lnTo>
                  <a:lnTo>
                    <a:pt x="4160" y="4354"/>
                  </a:lnTo>
                  <a:lnTo>
                    <a:pt x="3884" y="4404"/>
                  </a:lnTo>
                  <a:lnTo>
                    <a:pt x="3599" y="4384"/>
                  </a:lnTo>
                  <a:lnTo>
                    <a:pt x="3116" y="4538"/>
                  </a:lnTo>
                  <a:lnTo>
                    <a:pt x="2831" y="4653"/>
                  </a:lnTo>
                  <a:lnTo>
                    <a:pt x="2641" y="4625"/>
                  </a:lnTo>
                  <a:lnTo>
                    <a:pt x="2555" y="4763"/>
                  </a:lnTo>
                  <a:lnTo>
                    <a:pt x="2403" y="4803"/>
                  </a:lnTo>
                  <a:lnTo>
                    <a:pt x="2275" y="4718"/>
                  </a:lnTo>
                  <a:lnTo>
                    <a:pt x="2290" y="4608"/>
                  </a:lnTo>
                  <a:lnTo>
                    <a:pt x="2171" y="4504"/>
                  </a:lnTo>
                  <a:lnTo>
                    <a:pt x="2211" y="4149"/>
                  </a:lnTo>
                  <a:lnTo>
                    <a:pt x="2314" y="4029"/>
                  </a:lnTo>
                  <a:lnTo>
                    <a:pt x="2240" y="3951"/>
                  </a:lnTo>
                  <a:lnTo>
                    <a:pt x="2019" y="3936"/>
                  </a:lnTo>
                  <a:lnTo>
                    <a:pt x="1945" y="3671"/>
                  </a:lnTo>
                  <a:lnTo>
                    <a:pt x="2039" y="3536"/>
                  </a:lnTo>
                  <a:lnTo>
                    <a:pt x="1950" y="3282"/>
                  </a:lnTo>
                  <a:lnTo>
                    <a:pt x="1846" y="3163"/>
                  </a:lnTo>
                  <a:lnTo>
                    <a:pt x="1419" y="3216"/>
                  </a:lnTo>
                  <a:lnTo>
                    <a:pt x="1169" y="3216"/>
                  </a:lnTo>
                  <a:lnTo>
                    <a:pt x="961" y="3294"/>
                  </a:lnTo>
                  <a:lnTo>
                    <a:pt x="824" y="3096"/>
                  </a:lnTo>
                  <a:lnTo>
                    <a:pt x="530" y="3087"/>
                  </a:lnTo>
                  <a:lnTo>
                    <a:pt x="251" y="3023"/>
                  </a:lnTo>
                  <a:lnTo>
                    <a:pt x="34" y="3123"/>
                  </a:lnTo>
                  <a:lnTo>
                    <a:pt x="0" y="2987"/>
                  </a:lnTo>
                  <a:lnTo>
                    <a:pt x="71" y="2818"/>
                  </a:lnTo>
                  <a:lnTo>
                    <a:pt x="284" y="2606"/>
                  </a:lnTo>
                  <a:lnTo>
                    <a:pt x="404" y="2411"/>
                  </a:lnTo>
                  <a:lnTo>
                    <a:pt x="711" y="2363"/>
                  </a:lnTo>
                  <a:lnTo>
                    <a:pt x="931" y="2366"/>
                  </a:lnTo>
                  <a:lnTo>
                    <a:pt x="1151" y="2233"/>
                  </a:lnTo>
                  <a:lnTo>
                    <a:pt x="1561" y="2261"/>
                  </a:lnTo>
                  <a:lnTo>
                    <a:pt x="1670" y="2310"/>
                  </a:lnTo>
                  <a:lnTo>
                    <a:pt x="1889" y="2183"/>
                  </a:lnTo>
                  <a:lnTo>
                    <a:pt x="2076" y="2123"/>
                  </a:lnTo>
                  <a:lnTo>
                    <a:pt x="2009" y="2005"/>
                  </a:lnTo>
                  <a:lnTo>
                    <a:pt x="2051" y="1846"/>
                  </a:lnTo>
                  <a:lnTo>
                    <a:pt x="1948" y="1813"/>
                  </a:lnTo>
                  <a:lnTo>
                    <a:pt x="1935" y="1712"/>
                  </a:lnTo>
                  <a:lnTo>
                    <a:pt x="2111" y="1546"/>
                  </a:lnTo>
                  <a:lnTo>
                    <a:pt x="2128" y="1381"/>
                  </a:lnTo>
                  <a:lnTo>
                    <a:pt x="2004" y="1242"/>
                  </a:lnTo>
                  <a:lnTo>
                    <a:pt x="2109" y="1017"/>
                  </a:lnTo>
                  <a:lnTo>
                    <a:pt x="2329" y="865"/>
                  </a:lnTo>
                  <a:lnTo>
                    <a:pt x="2314" y="686"/>
                  </a:lnTo>
                  <a:lnTo>
                    <a:pt x="2344" y="529"/>
                  </a:lnTo>
                  <a:lnTo>
                    <a:pt x="2409" y="424"/>
                  </a:lnTo>
                  <a:lnTo>
                    <a:pt x="2536" y="479"/>
                  </a:lnTo>
                  <a:lnTo>
                    <a:pt x="2511" y="389"/>
                  </a:lnTo>
                  <a:lnTo>
                    <a:pt x="2556" y="276"/>
                  </a:lnTo>
                  <a:lnTo>
                    <a:pt x="2698" y="379"/>
                  </a:lnTo>
                  <a:lnTo>
                    <a:pt x="2816" y="40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2" name="Freeform 37"/>
            <p:cNvSpPr>
              <a:spLocks/>
            </p:cNvSpPr>
            <p:nvPr/>
          </p:nvSpPr>
          <p:spPr bwMode="auto">
            <a:xfrm>
              <a:off x="2561" y="2959"/>
              <a:ext cx="307" cy="180"/>
            </a:xfrm>
            <a:custGeom>
              <a:avLst/>
              <a:gdLst/>
              <a:ahLst/>
              <a:cxnLst>
                <a:cxn ang="0">
                  <a:pos x="398" y="1169"/>
                </a:cxn>
                <a:cxn ang="0">
                  <a:pos x="613" y="1141"/>
                </a:cxn>
                <a:cxn ang="0">
                  <a:pos x="732" y="1051"/>
                </a:cxn>
                <a:cxn ang="0">
                  <a:pos x="879" y="1076"/>
                </a:cxn>
                <a:cxn ang="0">
                  <a:pos x="869" y="1196"/>
                </a:cxn>
                <a:cxn ang="0">
                  <a:pos x="1179" y="1181"/>
                </a:cxn>
                <a:cxn ang="0">
                  <a:pos x="1341" y="1211"/>
                </a:cxn>
                <a:cxn ang="0">
                  <a:pos x="1455" y="1141"/>
                </a:cxn>
                <a:cxn ang="0">
                  <a:pos x="1430" y="1031"/>
                </a:cxn>
                <a:cxn ang="0">
                  <a:pos x="1691" y="797"/>
                </a:cxn>
                <a:cxn ang="0">
                  <a:pos x="1956" y="717"/>
                </a:cxn>
                <a:cxn ang="0">
                  <a:pos x="1956" y="448"/>
                </a:cxn>
                <a:cxn ang="0">
                  <a:pos x="2048" y="288"/>
                </a:cxn>
                <a:cxn ang="0">
                  <a:pos x="1666" y="213"/>
                </a:cxn>
                <a:cxn ang="0">
                  <a:pos x="1646" y="94"/>
                </a:cxn>
                <a:cxn ang="0">
                  <a:pos x="1595" y="0"/>
                </a:cxn>
                <a:cxn ang="0">
                  <a:pos x="1451" y="158"/>
                </a:cxn>
                <a:cxn ang="0">
                  <a:pos x="1298" y="403"/>
                </a:cxn>
                <a:cxn ang="0">
                  <a:pos x="1338" y="514"/>
                </a:cxn>
                <a:cxn ang="0">
                  <a:pos x="1040" y="642"/>
                </a:cxn>
                <a:cxn ang="0">
                  <a:pos x="768" y="692"/>
                </a:cxn>
                <a:cxn ang="0">
                  <a:pos x="483" y="672"/>
                </a:cxn>
                <a:cxn ang="0">
                  <a:pos x="0" y="828"/>
                </a:cxn>
                <a:cxn ang="0">
                  <a:pos x="101" y="927"/>
                </a:cxn>
                <a:cxn ang="0">
                  <a:pos x="223" y="960"/>
                </a:cxn>
                <a:cxn ang="0">
                  <a:pos x="328" y="1042"/>
                </a:cxn>
                <a:cxn ang="0">
                  <a:pos x="398" y="1169"/>
                </a:cxn>
              </a:cxnLst>
              <a:rect l="0" t="0" r="r" b="b"/>
              <a:pathLst>
                <a:path w="2048" h="1211">
                  <a:moveTo>
                    <a:pt x="398" y="1169"/>
                  </a:moveTo>
                  <a:lnTo>
                    <a:pt x="613" y="1141"/>
                  </a:lnTo>
                  <a:lnTo>
                    <a:pt x="732" y="1051"/>
                  </a:lnTo>
                  <a:lnTo>
                    <a:pt x="879" y="1076"/>
                  </a:lnTo>
                  <a:lnTo>
                    <a:pt x="869" y="1196"/>
                  </a:lnTo>
                  <a:lnTo>
                    <a:pt x="1179" y="1181"/>
                  </a:lnTo>
                  <a:lnTo>
                    <a:pt x="1341" y="1211"/>
                  </a:lnTo>
                  <a:lnTo>
                    <a:pt x="1455" y="1141"/>
                  </a:lnTo>
                  <a:lnTo>
                    <a:pt x="1430" y="1031"/>
                  </a:lnTo>
                  <a:lnTo>
                    <a:pt x="1691" y="797"/>
                  </a:lnTo>
                  <a:lnTo>
                    <a:pt x="1956" y="717"/>
                  </a:lnTo>
                  <a:lnTo>
                    <a:pt x="1956" y="448"/>
                  </a:lnTo>
                  <a:lnTo>
                    <a:pt x="2048" y="288"/>
                  </a:lnTo>
                  <a:lnTo>
                    <a:pt x="1666" y="213"/>
                  </a:lnTo>
                  <a:lnTo>
                    <a:pt x="1646" y="94"/>
                  </a:lnTo>
                  <a:lnTo>
                    <a:pt x="1595" y="0"/>
                  </a:lnTo>
                  <a:lnTo>
                    <a:pt x="1451" y="158"/>
                  </a:lnTo>
                  <a:lnTo>
                    <a:pt x="1298" y="403"/>
                  </a:lnTo>
                  <a:lnTo>
                    <a:pt x="1338" y="514"/>
                  </a:lnTo>
                  <a:lnTo>
                    <a:pt x="1040" y="642"/>
                  </a:lnTo>
                  <a:lnTo>
                    <a:pt x="768" y="692"/>
                  </a:lnTo>
                  <a:lnTo>
                    <a:pt x="483" y="672"/>
                  </a:lnTo>
                  <a:lnTo>
                    <a:pt x="0" y="828"/>
                  </a:lnTo>
                  <a:lnTo>
                    <a:pt x="101" y="927"/>
                  </a:lnTo>
                  <a:lnTo>
                    <a:pt x="223" y="960"/>
                  </a:lnTo>
                  <a:lnTo>
                    <a:pt x="328" y="1042"/>
                  </a:lnTo>
                  <a:lnTo>
                    <a:pt x="398" y="116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3" name="Freeform 38"/>
            <p:cNvSpPr>
              <a:spLocks/>
            </p:cNvSpPr>
            <p:nvPr/>
          </p:nvSpPr>
          <p:spPr bwMode="auto">
            <a:xfrm>
              <a:off x="2800" y="2723"/>
              <a:ext cx="190" cy="279"/>
            </a:xfrm>
            <a:custGeom>
              <a:avLst/>
              <a:gdLst/>
              <a:ahLst/>
              <a:cxnLst>
                <a:cxn ang="0">
                  <a:pos x="1265" y="254"/>
                </a:cxn>
                <a:cxn ang="0">
                  <a:pos x="1123" y="166"/>
                </a:cxn>
                <a:cxn ang="0">
                  <a:pos x="1000" y="61"/>
                </a:cxn>
                <a:cxn ang="0">
                  <a:pos x="849" y="0"/>
                </a:cxn>
                <a:cxn ang="0">
                  <a:pos x="763" y="34"/>
                </a:cxn>
                <a:cxn ang="0">
                  <a:pos x="655" y="21"/>
                </a:cxn>
                <a:cxn ang="0">
                  <a:pos x="643" y="131"/>
                </a:cxn>
                <a:cxn ang="0">
                  <a:pos x="545" y="181"/>
                </a:cxn>
                <a:cxn ang="0">
                  <a:pos x="585" y="304"/>
                </a:cxn>
                <a:cxn ang="0">
                  <a:pos x="590" y="464"/>
                </a:cxn>
                <a:cxn ang="0">
                  <a:pos x="455" y="537"/>
                </a:cxn>
                <a:cxn ang="0">
                  <a:pos x="543" y="644"/>
                </a:cxn>
                <a:cxn ang="0">
                  <a:pos x="540" y="864"/>
                </a:cxn>
                <a:cxn ang="0">
                  <a:pos x="382" y="1064"/>
                </a:cxn>
                <a:cxn ang="0">
                  <a:pos x="274" y="1272"/>
                </a:cxn>
                <a:cxn ang="0">
                  <a:pos x="35" y="1332"/>
                </a:cxn>
                <a:cxn ang="0">
                  <a:pos x="0" y="1605"/>
                </a:cxn>
                <a:cxn ang="0">
                  <a:pos x="50" y="1700"/>
                </a:cxn>
                <a:cxn ang="0">
                  <a:pos x="70" y="1815"/>
                </a:cxn>
                <a:cxn ang="0">
                  <a:pos x="450" y="1891"/>
                </a:cxn>
                <a:cxn ang="0">
                  <a:pos x="598" y="1696"/>
                </a:cxn>
                <a:cxn ang="0">
                  <a:pos x="854" y="1527"/>
                </a:cxn>
                <a:cxn ang="0">
                  <a:pos x="883" y="1362"/>
                </a:cxn>
                <a:cxn ang="0">
                  <a:pos x="996" y="1113"/>
                </a:cxn>
                <a:cxn ang="0">
                  <a:pos x="1193" y="943"/>
                </a:cxn>
                <a:cxn ang="0">
                  <a:pos x="1203" y="554"/>
                </a:cxn>
                <a:cxn ang="0">
                  <a:pos x="1265" y="254"/>
                </a:cxn>
              </a:cxnLst>
              <a:rect l="0" t="0" r="r" b="b"/>
              <a:pathLst>
                <a:path w="1265" h="1891">
                  <a:moveTo>
                    <a:pt x="1265" y="254"/>
                  </a:moveTo>
                  <a:lnTo>
                    <a:pt x="1123" y="166"/>
                  </a:lnTo>
                  <a:lnTo>
                    <a:pt x="1000" y="61"/>
                  </a:lnTo>
                  <a:lnTo>
                    <a:pt x="849" y="0"/>
                  </a:lnTo>
                  <a:lnTo>
                    <a:pt x="763" y="34"/>
                  </a:lnTo>
                  <a:lnTo>
                    <a:pt x="655" y="21"/>
                  </a:lnTo>
                  <a:lnTo>
                    <a:pt x="643" y="131"/>
                  </a:lnTo>
                  <a:lnTo>
                    <a:pt x="545" y="181"/>
                  </a:lnTo>
                  <a:lnTo>
                    <a:pt x="585" y="304"/>
                  </a:lnTo>
                  <a:lnTo>
                    <a:pt x="590" y="464"/>
                  </a:lnTo>
                  <a:lnTo>
                    <a:pt x="455" y="537"/>
                  </a:lnTo>
                  <a:lnTo>
                    <a:pt x="543" y="644"/>
                  </a:lnTo>
                  <a:lnTo>
                    <a:pt x="540" y="864"/>
                  </a:lnTo>
                  <a:lnTo>
                    <a:pt x="382" y="1064"/>
                  </a:lnTo>
                  <a:lnTo>
                    <a:pt x="274" y="1272"/>
                  </a:lnTo>
                  <a:lnTo>
                    <a:pt x="35" y="1332"/>
                  </a:lnTo>
                  <a:lnTo>
                    <a:pt x="0" y="1605"/>
                  </a:lnTo>
                  <a:lnTo>
                    <a:pt x="50" y="1700"/>
                  </a:lnTo>
                  <a:lnTo>
                    <a:pt x="70" y="1815"/>
                  </a:lnTo>
                  <a:lnTo>
                    <a:pt x="450" y="1891"/>
                  </a:lnTo>
                  <a:lnTo>
                    <a:pt x="598" y="1696"/>
                  </a:lnTo>
                  <a:lnTo>
                    <a:pt x="854" y="1527"/>
                  </a:lnTo>
                  <a:lnTo>
                    <a:pt x="883" y="1362"/>
                  </a:lnTo>
                  <a:lnTo>
                    <a:pt x="996" y="1113"/>
                  </a:lnTo>
                  <a:lnTo>
                    <a:pt x="1193" y="943"/>
                  </a:lnTo>
                  <a:lnTo>
                    <a:pt x="1203" y="554"/>
                  </a:lnTo>
                  <a:lnTo>
                    <a:pt x="1265" y="25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Freeform 39"/>
            <p:cNvSpPr>
              <a:spLocks/>
            </p:cNvSpPr>
            <p:nvPr/>
          </p:nvSpPr>
          <p:spPr bwMode="auto">
            <a:xfrm>
              <a:off x="2488" y="1949"/>
              <a:ext cx="726" cy="811"/>
            </a:xfrm>
            <a:custGeom>
              <a:avLst/>
              <a:gdLst/>
              <a:ahLst/>
              <a:cxnLst>
                <a:cxn ang="0">
                  <a:pos x="148" y="1143"/>
                </a:cxn>
                <a:cxn ang="0">
                  <a:pos x="74" y="1616"/>
                </a:cxn>
                <a:cxn ang="0">
                  <a:pos x="261" y="1661"/>
                </a:cxn>
                <a:cxn ang="0">
                  <a:pos x="251" y="1780"/>
                </a:cxn>
                <a:cxn ang="0">
                  <a:pos x="54" y="1995"/>
                </a:cxn>
                <a:cxn ang="0">
                  <a:pos x="143" y="2304"/>
                </a:cxn>
                <a:cxn ang="0">
                  <a:pos x="188" y="2624"/>
                </a:cxn>
                <a:cxn ang="0">
                  <a:pos x="163" y="3098"/>
                </a:cxn>
                <a:cxn ang="0">
                  <a:pos x="253" y="3399"/>
                </a:cxn>
                <a:cxn ang="0">
                  <a:pos x="216" y="3657"/>
                </a:cxn>
                <a:cxn ang="0">
                  <a:pos x="866" y="3223"/>
                </a:cxn>
                <a:cxn ang="0">
                  <a:pos x="1340" y="3172"/>
                </a:cxn>
                <a:cxn ang="0">
                  <a:pos x="1354" y="3412"/>
                </a:cxn>
                <a:cxn ang="0">
                  <a:pos x="1725" y="3372"/>
                </a:cxn>
                <a:cxn ang="0">
                  <a:pos x="2233" y="3657"/>
                </a:cxn>
                <a:cxn ang="0">
                  <a:pos x="2583" y="3829"/>
                </a:cxn>
                <a:cxn ang="0">
                  <a:pos x="2873" y="3987"/>
                </a:cxn>
                <a:cxn ang="0">
                  <a:pos x="3395" y="4269"/>
                </a:cxn>
                <a:cxn ang="0">
                  <a:pos x="3125" y="4569"/>
                </a:cxn>
                <a:cxn ang="0">
                  <a:pos x="3005" y="4699"/>
                </a:cxn>
                <a:cxn ang="0">
                  <a:pos x="2968" y="5043"/>
                </a:cxn>
                <a:cxn ang="0">
                  <a:pos x="3087" y="5297"/>
                </a:cxn>
                <a:cxn ang="0">
                  <a:pos x="3352" y="5492"/>
                </a:cxn>
                <a:cxn ang="0">
                  <a:pos x="3692" y="5228"/>
                </a:cxn>
                <a:cxn ang="0">
                  <a:pos x="3745" y="4549"/>
                </a:cxn>
                <a:cxn ang="0">
                  <a:pos x="3893" y="3532"/>
                </a:cxn>
                <a:cxn ang="0">
                  <a:pos x="4012" y="2903"/>
                </a:cxn>
                <a:cxn ang="0">
                  <a:pos x="4149" y="2594"/>
                </a:cxn>
                <a:cxn ang="0">
                  <a:pos x="4208" y="2349"/>
                </a:cxn>
                <a:cxn ang="0">
                  <a:pos x="4410" y="2399"/>
                </a:cxn>
                <a:cxn ang="0">
                  <a:pos x="4735" y="2040"/>
                </a:cxn>
                <a:cxn ang="0">
                  <a:pos x="4725" y="1741"/>
                </a:cxn>
                <a:cxn ang="0">
                  <a:pos x="4503" y="1441"/>
                </a:cxn>
                <a:cxn ang="0">
                  <a:pos x="4637" y="1256"/>
                </a:cxn>
                <a:cxn ang="0">
                  <a:pos x="4754" y="913"/>
                </a:cxn>
                <a:cxn ang="0">
                  <a:pos x="4474" y="294"/>
                </a:cxn>
                <a:cxn ang="0">
                  <a:pos x="4218" y="225"/>
                </a:cxn>
                <a:cxn ang="0">
                  <a:pos x="3677" y="140"/>
                </a:cxn>
                <a:cxn ang="0">
                  <a:pos x="3440" y="299"/>
                </a:cxn>
                <a:cxn ang="0">
                  <a:pos x="3214" y="484"/>
                </a:cxn>
                <a:cxn ang="0">
                  <a:pos x="3110" y="284"/>
                </a:cxn>
                <a:cxn ang="0">
                  <a:pos x="2879" y="60"/>
                </a:cxn>
                <a:cxn ang="0">
                  <a:pos x="2475" y="349"/>
                </a:cxn>
                <a:cxn ang="0">
                  <a:pos x="2091" y="529"/>
                </a:cxn>
                <a:cxn ang="0">
                  <a:pos x="1826" y="469"/>
                </a:cxn>
                <a:cxn ang="0">
                  <a:pos x="1619" y="404"/>
                </a:cxn>
                <a:cxn ang="0">
                  <a:pos x="1580" y="629"/>
                </a:cxn>
                <a:cxn ang="0">
                  <a:pos x="1508" y="935"/>
                </a:cxn>
                <a:cxn ang="0">
                  <a:pos x="1168" y="1085"/>
                </a:cxn>
                <a:cxn ang="0">
                  <a:pos x="868" y="1258"/>
                </a:cxn>
                <a:cxn ang="0">
                  <a:pos x="630" y="1108"/>
                </a:cxn>
                <a:cxn ang="0">
                  <a:pos x="388" y="966"/>
                </a:cxn>
              </a:cxnLst>
              <a:rect l="0" t="0" r="r" b="b"/>
              <a:pathLst>
                <a:path w="4852" h="5492">
                  <a:moveTo>
                    <a:pt x="388" y="966"/>
                  </a:moveTo>
                  <a:lnTo>
                    <a:pt x="148" y="1143"/>
                  </a:lnTo>
                  <a:lnTo>
                    <a:pt x="0" y="1501"/>
                  </a:lnTo>
                  <a:lnTo>
                    <a:pt x="74" y="1616"/>
                  </a:lnTo>
                  <a:lnTo>
                    <a:pt x="188" y="1616"/>
                  </a:lnTo>
                  <a:lnTo>
                    <a:pt x="261" y="1661"/>
                  </a:lnTo>
                  <a:lnTo>
                    <a:pt x="158" y="1750"/>
                  </a:lnTo>
                  <a:lnTo>
                    <a:pt x="251" y="1780"/>
                  </a:lnTo>
                  <a:lnTo>
                    <a:pt x="216" y="1815"/>
                  </a:lnTo>
                  <a:lnTo>
                    <a:pt x="54" y="1995"/>
                  </a:lnTo>
                  <a:lnTo>
                    <a:pt x="163" y="2175"/>
                  </a:lnTo>
                  <a:lnTo>
                    <a:pt x="143" y="2304"/>
                  </a:lnTo>
                  <a:lnTo>
                    <a:pt x="216" y="2384"/>
                  </a:lnTo>
                  <a:lnTo>
                    <a:pt x="188" y="2624"/>
                  </a:lnTo>
                  <a:lnTo>
                    <a:pt x="99" y="2933"/>
                  </a:lnTo>
                  <a:lnTo>
                    <a:pt x="163" y="3098"/>
                  </a:lnTo>
                  <a:lnTo>
                    <a:pt x="246" y="3203"/>
                  </a:lnTo>
                  <a:lnTo>
                    <a:pt x="253" y="3399"/>
                  </a:lnTo>
                  <a:lnTo>
                    <a:pt x="189" y="3538"/>
                  </a:lnTo>
                  <a:lnTo>
                    <a:pt x="216" y="3657"/>
                  </a:lnTo>
                  <a:lnTo>
                    <a:pt x="391" y="3572"/>
                  </a:lnTo>
                  <a:lnTo>
                    <a:pt x="866" y="3223"/>
                  </a:lnTo>
                  <a:lnTo>
                    <a:pt x="1118" y="3129"/>
                  </a:lnTo>
                  <a:lnTo>
                    <a:pt x="1340" y="3172"/>
                  </a:lnTo>
                  <a:lnTo>
                    <a:pt x="1369" y="3267"/>
                  </a:lnTo>
                  <a:lnTo>
                    <a:pt x="1354" y="3412"/>
                  </a:lnTo>
                  <a:lnTo>
                    <a:pt x="1535" y="3432"/>
                  </a:lnTo>
                  <a:lnTo>
                    <a:pt x="1725" y="3372"/>
                  </a:lnTo>
                  <a:lnTo>
                    <a:pt x="1945" y="3514"/>
                  </a:lnTo>
                  <a:lnTo>
                    <a:pt x="2233" y="3657"/>
                  </a:lnTo>
                  <a:lnTo>
                    <a:pt x="2453" y="3684"/>
                  </a:lnTo>
                  <a:lnTo>
                    <a:pt x="2583" y="3829"/>
                  </a:lnTo>
                  <a:lnTo>
                    <a:pt x="2660" y="4047"/>
                  </a:lnTo>
                  <a:lnTo>
                    <a:pt x="2873" y="3987"/>
                  </a:lnTo>
                  <a:lnTo>
                    <a:pt x="3230" y="4104"/>
                  </a:lnTo>
                  <a:lnTo>
                    <a:pt x="3395" y="4269"/>
                  </a:lnTo>
                  <a:lnTo>
                    <a:pt x="3203" y="4429"/>
                  </a:lnTo>
                  <a:lnTo>
                    <a:pt x="3125" y="4569"/>
                  </a:lnTo>
                  <a:lnTo>
                    <a:pt x="3140" y="4684"/>
                  </a:lnTo>
                  <a:lnTo>
                    <a:pt x="3005" y="4699"/>
                  </a:lnTo>
                  <a:lnTo>
                    <a:pt x="2948" y="4883"/>
                  </a:lnTo>
                  <a:lnTo>
                    <a:pt x="2968" y="5043"/>
                  </a:lnTo>
                  <a:lnTo>
                    <a:pt x="3145" y="5193"/>
                  </a:lnTo>
                  <a:lnTo>
                    <a:pt x="3087" y="5297"/>
                  </a:lnTo>
                  <a:lnTo>
                    <a:pt x="3204" y="5402"/>
                  </a:lnTo>
                  <a:lnTo>
                    <a:pt x="3352" y="5492"/>
                  </a:lnTo>
                  <a:lnTo>
                    <a:pt x="3465" y="5372"/>
                  </a:lnTo>
                  <a:lnTo>
                    <a:pt x="3692" y="5228"/>
                  </a:lnTo>
                  <a:lnTo>
                    <a:pt x="3662" y="4973"/>
                  </a:lnTo>
                  <a:lnTo>
                    <a:pt x="3745" y="4549"/>
                  </a:lnTo>
                  <a:lnTo>
                    <a:pt x="3913" y="4221"/>
                  </a:lnTo>
                  <a:lnTo>
                    <a:pt x="3893" y="3532"/>
                  </a:lnTo>
                  <a:lnTo>
                    <a:pt x="3967" y="3103"/>
                  </a:lnTo>
                  <a:lnTo>
                    <a:pt x="4012" y="2903"/>
                  </a:lnTo>
                  <a:lnTo>
                    <a:pt x="3987" y="2724"/>
                  </a:lnTo>
                  <a:lnTo>
                    <a:pt x="4149" y="2594"/>
                  </a:lnTo>
                  <a:lnTo>
                    <a:pt x="4114" y="2424"/>
                  </a:lnTo>
                  <a:lnTo>
                    <a:pt x="4208" y="2349"/>
                  </a:lnTo>
                  <a:lnTo>
                    <a:pt x="4277" y="2534"/>
                  </a:lnTo>
                  <a:lnTo>
                    <a:pt x="4410" y="2399"/>
                  </a:lnTo>
                  <a:lnTo>
                    <a:pt x="4548" y="2245"/>
                  </a:lnTo>
                  <a:lnTo>
                    <a:pt x="4735" y="2040"/>
                  </a:lnTo>
                  <a:lnTo>
                    <a:pt x="4852" y="1777"/>
                  </a:lnTo>
                  <a:lnTo>
                    <a:pt x="4725" y="1741"/>
                  </a:lnTo>
                  <a:lnTo>
                    <a:pt x="4573" y="1621"/>
                  </a:lnTo>
                  <a:lnTo>
                    <a:pt x="4503" y="1441"/>
                  </a:lnTo>
                  <a:lnTo>
                    <a:pt x="4484" y="1256"/>
                  </a:lnTo>
                  <a:lnTo>
                    <a:pt x="4637" y="1256"/>
                  </a:lnTo>
                  <a:lnTo>
                    <a:pt x="4720" y="1183"/>
                  </a:lnTo>
                  <a:lnTo>
                    <a:pt x="4754" y="913"/>
                  </a:lnTo>
                  <a:lnTo>
                    <a:pt x="4637" y="749"/>
                  </a:lnTo>
                  <a:lnTo>
                    <a:pt x="4474" y="294"/>
                  </a:lnTo>
                  <a:lnTo>
                    <a:pt x="4342" y="304"/>
                  </a:lnTo>
                  <a:lnTo>
                    <a:pt x="4218" y="225"/>
                  </a:lnTo>
                  <a:lnTo>
                    <a:pt x="3893" y="0"/>
                  </a:lnTo>
                  <a:lnTo>
                    <a:pt x="3677" y="140"/>
                  </a:lnTo>
                  <a:lnTo>
                    <a:pt x="3618" y="274"/>
                  </a:lnTo>
                  <a:lnTo>
                    <a:pt x="3440" y="299"/>
                  </a:lnTo>
                  <a:lnTo>
                    <a:pt x="3382" y="434"/>
                  </a:lnTo>
                  <a:lnTo>
                    <a:pt x="3214" y="484"/>
                  </a:lnTo>
                  <a:lnTo>
                    <a:pt x="3204" y="379"/>
                  </a:lnTo>
                  <a:lnTo>
                    <a:pt x="3110" y="284"/>
                  </a:lnTo>
                  <a:lnTo>
                    <a:pt x="3110" y="150"/>
                  </a:lnTo>
                  <a:lnTo>
                    <a:pt x="2879" y="60"/>
                  </a:lnTo>
                  <a:lnTo>
                    <a:pt x="2609" y="359"/>
                  </a:lnTo>
                  <a:lnTo>
                    <a:pt x="2475" y="349"/>
                  </a:lnTo>
                  <a:lnTo>
                    <a:pt x="2304" y="394"/>
                  </a:lnTo>
                  <a:lnTo>
                    <a:pt x="2091" y="529"/>
                  </a:lnTo>
                  <a:lnTo>
                    <a:pt x="1929" y="424"/>
                  </a:lnTo>
                  <a:lnTo>
                    <a:pt x="1826" y="469"/>
                  </a:lnTo>
                  <a:lnTo>
                    <a:pt x="1723" y="404"/>
                  </a:lnTo>
                  <a:lnTo>
                    <a:pt x="1619" y="404"/>
                  </a:lnTo>
                  <a:lnTo>
                    <a:pt x="1501" y="469"/>
                  </a:lnTo>
                  <a:lnTo>
                    <a:pt x="1580" y="629"/>
                  </a:lnTo>
                  <a:lnTo>
                    <a:pt x="1580" y="808"/>
                  </a:lnTo>
                  <a:lnTo>
                    <a:pt x="1508" y="935"/>
                  </a:lnTo>
                  <a:lnTo>
                    <a:pt x="1329" y="1138"/>
                  </a:lnTo>
                  <a:lnTo>
                    <a:pt x="1168" y="1085"/>
                  </a:lnTo>
                  <a:lnTo>
                    <a:pt x="1040" y="1184"/>
                  </a:lnTo>
                  <a:lnTo>
                    <a:pt x="868" y="1258"/>
                  </a:lnTo>
                  <a:lnTo>
                    <a:pt x="718" y="1214"/>
                  </a:lnTo>
                  <a:lnTo>
                    <a:pt x="630" y="1108"/>
                  </a:lnTo>
                  <a:lnTo>
                    <a:pt x="571" y="948"/>
                  </a:lnTo>
                  <a:lnTo>
                    <a:pt x="388" y="966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5" name="Freeform 40"/>
            <p:cNvSpPr>
              <a:spLocks/>
            </p:cNvSpPr>
            <p:nvPr/>
          </p:nvSpPr>
          <p:spPr bwMode="auto">
            <a:xfrm>
              <a:off x="2154" y="1659"/>
              <a:ext cx="392" cy="667"/>
            </a:xfrm>
            <a:custGeom>
              <a:avLst/>
              <a:gdLst/>
              <a:ahLst/>
              <a:cxnLst>
                <a:cxn ang="0">
                  <a:pos x="1487" y="65"/>
                </a:cxn>
                <a:cxn ang="0">
                  <a:pos x="1723" y="110"/>
                </a:cxn>
                <a:cxn ang="0">
                  <a:pos x="1862" y="369"/>
                </a:cxn>
                <a:cxn ang="0">
                  <a:pos x="1935" y="664"/>
                </a:cxn>
                <a:cxn ang="0">
                  <a:pos x="1817" y="1023"/>
                </a:cxn>
                <a:cxn ang="0">
                  <a:pos x="1832" y="1208"/>
                </a:cxn>
                <a:cxn ang="0">
                  <a:pos x="1979" y="1477"/>
                </a:cxn>
                <a:cxn ang="0">
                  <a:pos x="2363" y="1567"/>
                </a:cxn>
                <a:cxn ang="0">
                  <a:pos x="2344" y="1805"/>
                </a:cxn>
                <a:cxn ang="0">
                  <a:pos x="2137" y="1906"/>
                </a:cxn>
                <a:cxn ang="0">
                  <a:pos x="2009" y="2146"/>
                </a:cxn>
                <a:cxn ang="0">
                  <a:pos x="2172" y="2429"/>
                </a:cxn>
                <a:cxn ang="0">
                  <a:pos x="2245" y="2579"/>
                </a:cxn>
                <a:cxn ang="0">
                  <a:pos x="2373" y="2803"/>
                </a:cxn>
                <a:cxn ang="0">
                  <a:pos x="2557" y="2876"/>
                </a:cxn>
                <a:cxn ang="0">
                  <a:pos x="2377" y="3108"/>
                </a:cxn>
                <a:cxn ang="0">
                  <a:pos x="2304" y="3582"/>
                </a:cxn>
                <a:cxn ang="0">
                  <a:pos x="2490" y="3626"/>
                </a:cxn>
                <a:cxn ang="0">
                  <a:pos x="2479" y="3746"/>
                </a:cxn>
                <a:cxn ang="0">
                  <a:pos x="2392" y="4140"/>
                </a:cxn>
                <a:cxn ang="0">
                  <a:pos x="2213" y="4274"/>
                </a:cxn>
                <a:cxn ang="0">
                  <a:pos x="1625" y="4515"/>
                </a:cxn>
                <a:cxn ang="0">
                  <a:pos x="1354" y="4390"/>
                </a:cxn>
                <a:cxn ang="0">
                  <a:pos x="1019" y="4480"/>
                </a:cxn>
                <a:cxn ang="0">
                  <a:pos x="960" y="4211"/>
                </a:cxn>
                <a:cxn ang="0">
                  <a:pos x="778" y="4261"/>
                </a:cxn>
                <a:cxn ang="0">
                  <a:pos x="623" y="4462"/>
                </a:cxn>
                <a:cxn ang="0">
                  <a:pos x="221" y="4285"/>
                </a:cxn>
                <a:cxn ang="0">
                  <a:pos x="136" y="4126"/>
                </a:cxn>
                <a:cxn ang="0">
                  <a:pos x="0" y="4182"/>
                </a:cxn>
                <a:cxn ang="0">
                  <a:pos x="10" y="3467"/>
                </a:cxn>
                <a:cxn ang="0">
                  <a:pos x="325" y="2599"/>
                </a:cxn>
                <a:cxn ang="0">
                  <a:pos x="561" y="2116"/>
                </a:cxn>
                <a:cxn ang="0">
                  <a:pos x="925" y="1562"/>
                </a:cxn>
                <a:cxn ang="0">
                  <a:pos x="881" y="1148"/>
                </a:cxn>
                <a:cxn ang="0">
                  <a:pos x="1118" y="873"/>
                </a:cxn>
                <a:cxn ang="0">
                  <a:pos x="1413" y="339"/>
                </a:cxn>
                <a:cxn ang="0">
                  <a:pos x="1384" y="145"/>
                </a:cxn>
                <a:cxn ang="0">
                  <a:pos x="1344" y="0"/>
                </a:cxn>
              </a:cxnLst>
              <a:rect l="0" t="0" r="r" b="b"/>
              <a:pathLst>
                <a:path w="2618" h="4515">
                  <a:moveTo>
                    <a:pt x="1344" y="0"/>
                  </a:moveTo>
                  <a:lnTo>
                    <a:pt x="1487" y="65"/>
                  </a:lnTo>
                  <a:lnTo>
                    <a:pt x="1595" y="35"/>
                  </a:lnTo>
                  <a:lnTo>
                    <a:pt x="1723" y="110"/>
                  </a:lnTo>
                  <a:lnTo>
                    <a:pt x="1870" y="185"/>
                  </a:lnTo>
                  <a:lnTo>
                    <a:pt x="1862" y="369"/>
                  </a:lnTo>
                  <a:lnTo>
                    <a:pt x="1890" y="549"/>
                  </a:lnTo>
                  <a:lnTo>
                    <a:pt x="1935" y="664"/>
                  </a:lnTo>
                  <a:lnTo>
                    <a:pt x="1847" y="788"/>
                  </a:lnTo>
                  <a:lnTo>
                    <a:pt x="1817" y="1023"/>
                  </a:lnTo>
                  <a:lnTo>
                    <a:pt x="1713" y="1163"/>
                  </a:lnTo>
                  <a:lnTo>
                    <a:pt x="1832" y="1208"/>
                  </a:lnTo>
                  <a:lnTo>
                    <a:pt x="1847" y="1337"/>
                  </a:lnTo>
                  <a:lnTo>
                    <a:pt x="1979" y="1477"/>
                  </a:lnTo>
                  <a:lnTo>
                    <a:pt x="2127" y="1592"/>
                  </a:lnTo>
                  <a:lnTo>
                    <a:pt x="2363" y="1567"/>
                  </a:lnTo>
                  <a:lnTo>
                    <a:pt x="2378" y="1682"/>
                  </a:lnTo>
                  <a:lnTo>
                    <a:pt x="2344" y="1805"/>
                  </a:lnTo>
                  <a:lnTo>
                    <a:pt x="2200" y="1816"/>
                  </a:lnTo>
                  <a:lnTo>
                    <a:pt x="2137" y="1906"/>
                  </a:lnTo>
                  <a:lnTo>
                    <a:pt x="2122" y="2076"/>
                  </a:lnTo>
                  <a:lnTo>
                    <a:pt x="2009" y="2146"/>
                  </a:lnTo>
                  <a:lnTo>
                    <a:pt x="2137" y="2279"/>
                  </a:lnTo>
                  <a:lnTo>
                    <a:pt x="2172" y="2429"/>
                  </a:lnTo>
                  <a:lnTo>
                    <a:pt x="2314" y="2464"/>
                  </a:lnTo>
                  <a:lnTo>
                    <a:pt x="2245" y="2579"/>
                  </a:lnTo>
                  <a:lnTo>
                    <a:pt x="2314" y="2674"/>
                  </a:lnTo>
                  <a:lnTo>
                    <a:pt x="2373" y="2803"/>
                  </a:lnTo>
                  <a:lnTo>
                    <a:pt x="2497" y="2823"/>
                  </a:lnTo>
                  <a:lnTo>
                    <a:pt x="2557" y="2876"/>
                  </a:lnTo>
                  <a:lnTo>
                    <a:pt x="2618" y="2931"/>
                  </a:lnTo>
                  <a:lnTo>
                    <a:pt x="2377" y="3108"/>
                  </a:lnTo>
                  <a:lnTo>
                    <a:pt x="2230" y="3464"/>
                  </a:lnTo>
                  <a:lnTo>
                    <a:pt x="2304" y="3582"/>
                  </a:lnTo>
                  <a:lnTo>
                    <a:pt x="2418" y="3582"/>
                  </a:lnTo>
                  <a:lnTo>
                    <a:pt x="2490" y="3626"/>
                  </a:lnTo>
                  <a:lnTo>
                    <a:pt x="2388" y="3716"/>
                  </a:lnTo>
                  <a:lnTo>
                    <a:pt x="2479" y="3746"/>
                  </a:lnTo>
                  <a:lnTo>
                    <a:pt x="2283" y="3960"/>
                  </a:lnTo>
                  <a:lnTo>
                    <a:pt x="2392" y="4140"/>
                  </a:lnTo>
                  <a:lnTo>
                    <a:pt x="2374" y="4271"/>
                  </a:lnTo>
                  <a:lnTo>
                    <a:pt x="2213" y="4274"/>
                  </a:lnTo>
                  <a:lnTo>
                    <a:pt x="2002" y="4410"/>
                  </a:lnTo>
                  <a:lnTo>
                    <a:pt x="1625" y="4515"/>
                  </a:lnTo>
                  <a:lnTo>
                    <a:pt x="1384" y="4515"/>
                  </a:lnTo>
                  <a:lnTo>
                    <a:pt x="1354" y="4390"/>
                  </a:lnTo>
                  <a:lnTo>
                    <a:pt x="1133" y="4390"/>
                  </a:lnTo>
                  <a:lnTo>
                    <a:pt x="1019" y="4480"/>
                  </a:lnTo>
                  <a:lnTo>
                    <a:pt x="969" y="4393"/>
                  </a:lnTo>
                  <a:lnTo>
                    <a:pt x="960" y="4211"/>
                  </a:lnTo>
                  <a:lnTo>
                    <a:pt x="897" y="4109"/>
                  </a:lnTo>
                  <a:lnTo>
                    <a:pt x="778" y="4261"/>
                  </a:lnTo>
                  <a:lnTo>
                    <a:pt x="763" y="4410"/>
                  </a:lnTo>
                  <a:lnTo>
                    <a:pt x="623" y="4462"/>
                  </a:lnTo>
                  <a:lnTo>
                    <a:pt x="540" y="4363"/>
                  </a:lnTo>
                  <a:lnTo>
                    <a:pt x="221" y="4285"/>
                  </a:lnTo>
                  <a:lnTo>
                    <a:pt x="202" y="4178"/>
                  </a:lnTo>
                  <a:lnTo>
                    <a:pt x="136" y="4126"/>
                  </a:lnTo>
                  <a:lnTo>
                    <a:pt x="118" y="4290"/>
                  </a:lnTo>
                  <a:lnTo>
                    <a:pt x="0" y="4182"/>
                  </a:lnTo>
                  <a:lnTo>
                    <a:pt x="54" y="4000"/>
                  </a:lnTo>
                  <a:lnTo>
                    <a:pt x="10" y="3467"/>
                  </a:lnTo>
                  <a:lnTo>
                    <a:pt x="188" y="2848"/>
                  </a:lnTo>
                  <a:lnTo>
                    <a:pt x="325" y="2599"/>
                  </a:lnTo>
                  <a:lnTo>
                    <a:pt x="409" y="2309"/>
                  </a:lnTo>
                  <a:lnTo>
                    <a:pt x="561" y="2116"/>
                  </a:lnTo>
                  <a:lnTo>
                    <a:pt x="704" y="2011"/>
                  </a:lnTo>
                  <a:lnTo>
                    <a:pt x="925" y="1562"/>
                  </a:lnTo>
                  <a:lnTo>
                    <a:pt x="813" y="1352"/>
                  </a:lnTo>
                  <a:lnTo>
                    <a:pt x="881" y="1148"/>
                  </a:lnTo>
                  <a:lnTo>
                    <a:pt x="886" y="968"/>
                  </a:lnTo>
                  <a:lnTo>
                    <a:pt x="1118" y="873"/>
                  </a:lnTo>
                  <a:lnTo>
                    <a:pt x="1428" y="474"/>
                  </a:lnTo>
                  <a:lnTo>
                    <a:pt x="1413" y="339"/>
                  </a:lnTo>
                  <a:lnTo>
                    <a:pt x="1487" y="259"/>
                  </a:lnTo>
                  <a:lnTo>
                    <a:pt x="1384" y="145"/>
                  </a:lnTo>
                  <a:lnTo>
                    <a:pt x="1166" y="110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6" name="Freeform 41"/>
            <p:cNvSpPr>
              <a:spLocks/>
            </p:cNvSpPr>
            <p:nvPr/>
          </p:nvSpPr>
          <p:spPr bwMode="auto">
            <a:xfrm>
              <a:off x="2355" y="1327"/>
              <a:ext cx="544" cy="756"/>
            </a:xfrm>
            <a:custGeom>
              <a:avLst/>
              <a:gdLst/>
              <a:ahLst/>
              <a:cxnLst>
                <a:cxn ang="0">
                  <a:pos x="1491" y="74"/>
                </a:cxn>
                <a:cxn ang="0">
                  <a:pos x="1737" y="313"/>
                </a:cxn>
                <a:cxn ang="0">
                  <a:pos x="2062" y="328"/>
                </a:cxn>
                <a:cxn ang="0">
                  <a:pos x="2106" y="613"/>
                </a:cxn>
                <a:cxn ang="0">
                  <a:pos x="2314" y="713"/>
                </a:cxn>
                <a:cxn ang="0">
                  <a:pos x="2299" y="936"/>
                </a:cxn>
                <a:cxn ang="0">
                  <a:pos x="2525" y="836"/>
                </a:cxn>
                <a:cxn ang="0">
                  <a:pos x="2875" y="718"/>
                </a:cxn>
                <a:cxn ang="0">
                  <a:pos x="3480" y="926"/>
                </a:cxn>
                <a:cxn ang="0">
                  <a:pos x="3617" y="1075"/>
                </a:cxn>
                <a:cxn ang="0">
                  <a:pos x="3214" y="1315"/>
                </a:cxn>
                <a:cxn ang="0">
                  <a:pos x="2939" y="1792"/>
                </a:cxn>
                <a:cxn ang="0">
                  <a:pos x="2964" y="2109"/>
                </a:cxn>
                <a:cxn ang="0">
                  <a:pos x="2924" y="2470"/>
                </a:cxn>
                <a:cxn ang="0">
                  <a:pos x="2905" y="2806"/>
                </a:cxn>
                <a:cxn ang="0">
                  <a:pos x="2991" y="3092"/>
                </a:cxn>
                <a:cxn ang="0">
                  <a:pos x="2526" y="3109"/>
                </a:cxn>
                <a:cxn ang="0">
                  <a:pos x="2185" y="3333"/>
                </a:cxn>
                <a:cxn ang="0">
                  <a:pos x="1726" y="3553"/>
                </a:cxn>
                <a:cxn ang="0">
                  <a:pos x="1532" y="3739"/>
                </a:cxn>
                <a:cxn ang="0">
                  <a:pos x="1294" y="4271"/>
                </a:cxn>
                <a:cxn ang="0">
                  <a:pos x="1339" y="4883"/>
                </a:cxn>
                <a:cxn ang="0">
                  <a:pos x="1156" y="5069"/>
                </a:cxn>
                <a:cxn ang="0">
                  <a:pos x="969" y="4918"/>
                </a:cxn>
                <a:cxn ang="0">
                  <a:pos x="969" y="4707"/>
                </a:cxn>
                <a:cxn ang="0">
                  <a:pos x="793" y="4522"/>
                </a:cxn>
                <a:cxn ang="0">
                  <a:pos x="777" y="4317"/>
                </a:cxn>
                <a:cxn ang="0">
                  <a:pos x="857" y="4061"/>
                </a:cxn>
                <a:cxn ang="0">
                  <a:pos x="1033" y="3927"/>
                </a:cxn>
                <a:cxn ang="0">
                  <a:pos x="784" y="3836"/>
                </a:cxn>
                <a:cxn ang="0">
                  <a:pos x="503" y="3583"/>
                </a:cxn>
                <a:cxn ang="0">
                  <a:pos x="369" y="3407"/>
                </a:cxn>
                <a:cxn ang="0">
                  <a:pos x="501" y="3034"/>
                </a:cxn>
                <a:cxn ang="0">
                  <a:pos x="544" y="2792"/>
                </a:cxn>
                <a:cxn ang="0">
                  <a:pos x="525" y="2431"/>
                </a:cxn>
                <a:cxn ang="0">
                  <a:pos x="250" y="2283"/>
                </a:cxn>
                <a:cxn ang="0">
                  <a:pos x="0" y="2248"/>
                </a:cxn>
                <a:cxn ang="0">
                  <a:pos x="575" y="1759"/>
                </a:cxn>
                <a:cxn ang="0">
                  <a:pos x="955" y="1161"/>
                </a:cxn>
                <a:cxn ang="0">
                  <a:pos x="1295" y="0"/>
                </a:cxn>
              </a:cxnLst>
              <a:rect l="0" t="0" r="r" b="b"/>
              <a:pathLst>
                <a:path w="3633" h="5119">
                  <a:moveTo>
                    <a:pt x="1295" y="0"/>
                  </a:moveTo>
                  <a:lnTo>
                    <a:pt x="1491" y="74"/>
                  </a:lnTo>
                  <a:lnTo>
                    <a:pt x="1683" y="194"/>
                  </a:lnTo>
                  <a:lnTo>
                    <a:pt x="1737" y="313"/>
                  </a:lnTo>
                  <a:lnTo>
                    <a:pt x="1860" y="209"/>
                  </a:lnTo>
                  <a:lnTo>
                    <a:pt x="2062" y="328"/>
                  </a:lnTo>
                  <a:lnTo>
                    <a:pt x="2195" y="503"/>
                  </a:lnTo>
                  <a:lnTo>
                    <a:pt x="2106" y="613"/>
                  </a:lnTo>
                  <a:lnTo>
                    <a:pt x="2225" y="608"/>
                  </a:lnTo>
                  <a:lnTo>
                    <a:pt x="2314" y="713"/>
                  </a:lnTo>
                  <a:lnTo>
                    <a:pt x="2431" y="776"/>
                  </a:lnTo>
                  <a:lnTo>
                    <a:pt x="2299" y="936"/>
                  </a:lnTo>
                  <a:lnTo>
                    <a:pt x="2377" y="956"/>
                  </a:lnTo>
                  <a:lnTo>
                    <a:pt x="2525" y="836"/>
                  </a:lnTo>
                  <a:lnTo>
                    <a:pt x="2756" y="763"/>
                  </a:lnTo>
                  <a:lnTo>
                    <a:pt x="2875" y="718"/>
                  </a:lnTo>
                  <a:lnTo>
                    <a:pt x="3318" y="926"/>
                  </a:lnTo>
                  <a:lnTo>
                    <a:pt x="3480" y="926"/>
                  </a:lnTo>
                  <a:lnTo>
                    <a:pt x="3633" y="926"/>
                  </a:lnTo>
                  <a:lnTo>
                    <a:pt x="3617" y="1075"/>
                  </a:lnTo>
                  <a:lnTo>
                    <a:pt x="3382" y="1285"/>
                  </a:lnTo>
                  <a:lnTo>
                    <a:pt x="3214" y="1315"/>
                  </a:lnTo>
                  <a:lnTo>
                    <a:pt x="3129" y="1513"/>
                  </a:lnTo>
                  <a:lnTo>
                    <a:pt x="2939" y="1792"/>
                  </a:lnTo>
                  <a:lnTo>
                    <a:pt x="3013" y="1899"/>
                  </a:lnTo>
                  <a:lnTo>
                    <a:pt x="2964" y="2109"/>
                  </a:lnTo>
                  <a:lnTo>
                    <a:pt x="3051" y="2256"/>
                  </a:lnTo>
                  <a:lnTo>
                    <a:pt x="2924" y="2470"/>
                  </a:lnTo>
                  <a:lnTo>
                    <a:pt x="2878" y="2641"/>
                  </a:lnTo>
                  <a:lnTo>
                    <a:pt x="2905" y="2806"/>
                  </a:lnTo>
                  <a:lnTo>
                    <a:pt x="3009" y="2912"/>
                  </a:lnTo>
                  <a:lnTo>
                    <a:pt x="2991" y="3092"/>
                  </a:lnTo>
                  <a:lnTo>
                    <a:pt x="2658" y="3184"/>
                  </a:lnTo>
                  <a:lnTo>
                    <a:pt x="2526" y="3109"/>
                  </a:lnTo>
                  <a:lnTo>
                    <a:pt x="2352" y="3152"/>
                  </a:lnTo>
                  <a:lnTo>
                    <a:pt x="2185" y="3333"/>
                  </a:lnTo>
                  <a:lnTo>
                    <a:pt x="1877" y="3544"/>
                  </a:lnTo>
                  <a:lnTo>
                    <a:pt x="1726" y="3553"/>
                  </a:lnTo>
                  <a:lnTo>
                    <a:pt x="1592" y="3624"/>
                  </a:lnTo>
                  <a:lnTo>
                    <a:pt x="1532" y="3739"/>
                  </a:lnTo>
                  <a:lnTo>
                    <a:pt x="1464" y="3967"/>
                  </a:lnTo>
                  <a:lnTo>
                    <a:pt x="1294" y="4271"/>
                  </a:lnTo>
                  <a:lnTo>
                    <a:pt x="1328" y="4564"/>
                  </a:lnTo>
                  <a:lnTo>
                    <a:pt x="1339" y="4883"/>
                  </a:lnTo>
                  <a:lnTo>
                    <a:pt x="1208" y="5119"/>
                  </a:lnTo>
                  <a:lnTo>
                    <a:pt x="1156" y="5069"/>
                  </a:lnTo>
                  <a:lnTo>
                    <a:pt x="1028" y="5047"/>
                  </a:lnTo>
                  <a:lnTo>
                    <a:pt x="969" y="4918"/>
                  </a:lnTo>
                  <a:lnTo>
                    <a:pt x="900" y="4824"/>
                  </a:lnTo>
                  <a:lnTo>
                    <a:pt x="969" y="4707"/>
                  </a:lnTo>
                  <a:lnTo>
                    <a:pt x="825" y="4672"/>
                  </a:lnTo>
                  <a:lnTo>
                    <a:pt x="793" y="4522"/>
                  </a:lnTo>
                  <a:lnTo>
                    <a:pt x="665" y="4391"/>
                  </a:lnTo>
                  <a:lnTo>
                    <a:pt x="777" y="4317"/>
                  </a:lnTo>
                  <a:lnTo>
                    <a:pt x="792" y="4146"/>
                  </a:lnTo>
                  <a:lnTo>
                    <a:pt x="857" y="4061"/>
                  </a:lnTo>
                  <a:lnTo>
                    <a:pt x="1002" y="4050"/>
                  </a:lnTo>
                  <a:lnTo>
                    <a:pt x="1033" y="3927"/>
                  </a:lnTo>
                  <a:lnTo>
                    <a:pt x="1020" y="3811"/>
                  </a:lnTo>
                  <a:lnTo>
                    <a:pt x="784" y="3836"/>
                  </a:lnTo>
                  <a:lnTo>
                    <a:pt x="647" y="3731"/>
                  </a:lnTo>
                  <a:lnTo>
                    <a:pt x="503" y="3583"/>
                  </a:lnTo>
                  <a:lnTo>
                    <a:pt x="485" y="3454"/>
                  </a:lnTo>
                  <a:lnTo>
                    <a:pt x="369" y="3407"/>
                  </a:lnTo>
                  <a:lnTo>
                    <a:pt x="473" y="3268"/>
                  </a:lnTo>
                  <a:lnTo>
                    <a:pt x="501" y="3034"/>
                  </a:lnTo>
                  <a:lnTo>
                    <a:pt x="590" y="2911"/>
                  </a:lnTo>
                  <a:lnTo>
                    <a:pt x="544" y="2792"/>
                  </a:lnTo>
                  <a:lnTo>
                    <a:pt x="515" y="2611"/>
                  </a:lnTo>
                  <a:lnTo>
                    <a:pt x="525" y="2431"/>
                  </a:lnTo>
                  <a:lnTo>
                    <a:pt x="378" y="2356"/>
                  </a:lnTo>
                  <a:lnTo>
                    <a:pt x="250" y="2283"/>
                  </a:lnTo>
                  <a:lnTo>
                    <a:pt x="143" y="2310"/>
                  </a:lnTo>
                  <a:lnTo>
                    <a:pt x="0" y="2248"/>
                  </a:lnTo>
                  <a:lnTo>
                    <a:pt x="378" y="1913"/>
                  </a:lnTo>
                  <a:lnTo>
                    <a:pt x="575" y="1759"/>
                  </a:lnTo>
                  <a:lnTo>
                    <a:pt x="807" y="1325"/>
                  </a:lnTo>
                  <a:lnTo>
                    <a:pt x="955" y="1161"/>
                  </a:lnTo>
                  <a:lnTo>
                    <a:pt x="1195" y="517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Freeform 42"/>
            <p:cNvSpPr>
              <a:spLocks/>
            </p:cNvSpPr>
            <p:nvPr/>
          </p:nvSpPr>
          <p:spPr bwMode="auto">
            <a:xfrm>
              <a:off x="2536" y="1463"/>
              <a:ext cx="464" cy="672"/>
            </a:xfrm>
            <a:custGeom>
              <a:avLst/>
              <a:gdLst/>
              <a:ahLst/>
              <a:cxnLst>
                <a:cxn ang="0">
                  <a:pos x="2005" y="20"/>
                </a:cxn>
                <a:cxn ang="0">
                  <a:pos x="2163" y="95"/>
                </a:cxn>
                <a:cxn ang="0">
                  <a:pos x="2116" y="439"/>
                </a:cxn>
                <a:cxn ang="0">
                  <a:pos x="2246" y="694"/>
                </a:cxn>
                <a:cxn ang="0">
                  <a:pos x="2269" y="1289"/>
                </a:cxn>
                <a:cxn ang="0">
                  <a:pos x="2477" y="1839"/>
                </a:cxn>
                <a:cxn ang="0">
                  <a:pos x="2375" y="2090"/>
                </a:cxn>
                <a:cxn ang="0">
                  <a:pos x="2393" y="2402"/>
                </a:cxn>
                <a:cxn ang="0">
                  <a:pos x="2196" y="2537"/>
                </a:cxn>
                <a:cxn ang="0">
                  <a:pos x="1828" y="2921"/>
                </a:cxn>
                <a:cxn ang="0">
                  <a:pos x="1584" y="2945"/>
                </a:cxn>
                <a:cxn ang="0">
                  <a:pos x="1281" y="2970"/>
                </a:cxn>
                <a:cxn ang="0">
                  <a:pos x="1119" y="2953"/>
                </a:cxn>
                <a:cxn ang="0">
                  <a:pos x="939" y="3006"/>
                </a:cxn>
                <a:cxn ang="0">
                  <a:pos x="1001" y="3276"/>
                </a:cxn>
                <a:cxn ang="0">
                  <a:pos x="804" y="3539"/>
                </a:cxn>
                <a:cxn ang="0">
                  <a:pos x="576" y="3575"/>
                </a:cxn>
                <a:cxn ang="0">
                  <a:pos x="316" y="3599"/>
                </a:cxn>
                <a:cxn ang="0">
                  <a:pos x="197" y="3389"/>
                </a:cxn>
                <a:cxn ang="0">
                  <a:pos x="0" y="3356"/>
                </a:cxn>
                <a:cxn ang="0">
                  <a:pos x="96" y="2921"/>
                </a:cxn>
                <a:cxn ang="0">
                  <a:pos x="202" y="2438"/>
                </a:cxn>
                <a:cxn ang="0">
                  <a:pos x="304" y="2163"/>
                </a:cxn>
                <a:cxn ang="0">
                  <a:pos x="533" y="2095"/>
                </a:cxn>
                <a:cxn ang="0">
                  <a:pos x="911" y="1784"/>
                </a:cxn>
                <a:cxn ang="0">
                  <a:pos x="1159" y="1808"/>
                </a:cxn>
                <a:cxn ang="0">
                  <a:pos x="1438" y="1588"/>
                </a:cxn>
                <a:cxn ang="0">
                  <a:pos x="1336" y="1373"/>
                </a:cxn>
                <a:cxn ang="0">
                  <a:pos x="1474" y="1065"/>
                </a:cxn>
                <a:cxn ang="0">
                  <a:pos x="1442" y="778"/>
                </a:cxn>
                <a:cxn ang="0">
                  <a:pos x="1537" y="467"/>
                </a:cxn>
                <a:cxn ang="0">
                  <a:pos x="1738" y="287"/>
                </a:cxn>
                <a:cxn ang="0">
                  <a:pos x="1938" y="0"/>
                </a:cxn>
              </a:cxnLst>
              <a:rect l="0" t="0" r="r" b="b"/>
              <a:pathLst>
                <a:path w="2477" h="3635">
                  <a:moveTo>
                    <a:pt x="1938" y="0"/>
                  </a:moveTo>
                  <a:lnTo>
                    <a:pt x="2005" y="20"/>
                  </a:lnTo>
                  <a:lnTo>
                    <a:pt x="2076" y="84"/>
                  </a:lnTo>
                  <a:lnTo>
                    <a:pt x="2163" y="95"/>
                  </a:lnTo>
                  <a:lnTo>
                    <a:pt x="2087" y="287"/>
                  </a:lnTo>
                  <a:lnTo>
                    <a:pt x="2116" y="439"/>
                  </a:lnTo>
                  <a:lnTo>
                    <a:pt x="2174" y="588"/>
                  </a:lnTo>
                  <a:lnTo>
                    <a:pt x="2246" y="694"/>
                  </a:lnTo>
                  <a:lnTo>
                    <a:pt x="2171" y="810"/>
                  </a:lnTo>
                  <a:lnTo>
                    <a:pt x="2269" y="1289"/>
                  </a:lnTo>
                  <a:lnTo>
                    <a:pt x="2325" y="1653"/>
                  </a:lnTo>
                  <a:lnTo>
                    <a:pt x="2477" y="1839"/>
                  </a:lnTo>
                  <a:lnTo>
                    <a:pt x="2400" y="1950"/>
                  </a:lnTo>
                  <a:lnTo>
                    <a:pt x="2375" y="2090"/>
                  </a:lnTo>
                  <a:lnTo>
                    <a:pt x="2340" y="2234"/>
                  </a:lnTo>
                  <a:lnTo>
                    <a:pt x="2393" y="2402"/>
                  </a:lnTo>
                  <a:lnTo>
                    <a:pt x="2324" y="2478"/>
                  </a:lnTo>
                  <a:lnTo>
                    <a:pt x="2196" y="2537"/>
                  </a:lnTo>
                  <a:lnTo>
                    <a:pt x="2041" y="2681"/>
                  </a:lnTo>
                  <a:lnTo>
                    <a:pt x="1828" y="2921"/>
                  </a:lnTo>
                  <a:lnTo>
                    <a:pt x="1734" y="2909"/>
                  </a:lnTo>
                  <a:lnTo>
                    <a:pt x="1584" y="2945"/>
                  </a:lnTo>
                  <a:lnTo>
                    <a:pt x="1413" y="3048"/>
                  </a:lnTo>
                  <a:lnTo>
                    <a:pt x="1281" y="2970"/>
                  </a:lnTo>
                  <a:lnTo>
                    <a:pt x="1194" y="3003"/>
                  </a:lnTo>
                  <a:lnTo>
                    <a:pt x="1119" y="2953"/>
                  </a:lnTo>
                  <a:lnTo>
                    <a:pt x="1029" y="2952"/>
                  </a:lnTo>
                  <a:lnTo>
                    <a:pt x="939" y="3006"/>
                  </a:lnTo>
                  <a:lnTo>
                    <a:pt x="1002" y="3123"/>
                  </a:lnTo>
                  <a:lnTo>
                    <a:pt x="1001" y="3276"/>
                  </a:lnTo>
                  <a:lnTo>
                    <a:pt x="946" y="3376"/>
                  </a:lnTo>
                  <a:lnTo>
                    <a:pt x="804" y="3539"/>
                  </a:lnTo>
                  <a:lnTo>
                    <a:pt x="674" y="3495"/>
                  </a:lnTo>
                  <a:lnTo>
                    <a:pt x="576" y="3575"/>
                  </a:lnTo>
                  <a:lnTo>
                    <a:pt x="438" y="3635"/>
                  </a:lnTo>
                  <a:lnTo>
                    <a:pt x="316" y="3599"/>
                  </a:lnTo>
                  <a:lnTo>
                    <a:pt x="245" y="3519"/>
                  </a:lnTo>
                  <a:lnTo>
                    <a:pt x="197" y="3389"/>
                  </a:lnTo>
                  <a:lnTo>
                    <a:pt x="51" y="3401"/>
                  </a:lnTo>
                  <a:lnTo>
                    <a:pt x="0" y="3356"/>
                  </a:lnTo>
                  <a:lnTo>
                    <a:pt x="103" y="3168"/>
                  </a:lnTo>
                  <a:lnTo>
                    <a:pt x="96" y="2921"/>
                  </a:lnTo>
                  <a:lnTo>
                    <a:pt x="68" y="2681"/>
                  </a:lnTo>
                  <a:lnTo>
                    <a:pt x="202" y="2438"/>
                  </a:lnTo>
                  <a:lnTo>
                    <a:pt x="257" y="2250"/>
                  </a:lnTo>
                  <a:lnTo>
                    <a:pt x="304" y="2163"/>
                  </a:lnTo>
                  <a:lnTo>
                    <a:pt x="411" y="2103"/>
                  </a:lnTo>
                  <a:lnTo>
                    <a:pt x="533" y="2095"/>
                  </a:lnTo>
                  <a:lnTo>
                    <a:pt x="781" y="1927"/>
                  </a:lnTo>
                  <a:lnTo>
                    <a:pt x="911" y="1784"/>
                  </a:lnTo>
                  <a:lnTo>
                    <a:pt x="1052" y="1748"/>
                  </a:lnTo>
                  <a:lnTo>
                    <a:pt x="1159" y="1808"/>
                  </a:lnTo>
                  <a:lnTo>
                    <a:pt x="1427" y="1732"/>
                  </a:lnTo>
                  <a:lnTo>
                    <a:pt x="1438" y="1588"/>
                  </a:lnTo>
                  <a:lnTo>
                    <a:pt x="1356" y="1504"/>
                  </a:lnTo>
                  <a:lnTo>
                    <a:pt x="1336" y="1373"/>
                  </a:lnTo>
                  <a:lnTo>
                    <a:pt x="1371" y="1233"/>
                  </a:lnTo>
                  <a:lnTo>
                    <a:pt x="1474" y="1065"/>
                  </a:lnTo>
                  <a:lnTo>
                    <a:pt x="1403" y="946"/>
                  </a:lnTo>
                  <a:lnTo>
                    <a:pt x="1442" y="778"/>
                  </a:lnTo>
                  <a:lnTo>
                    <a:pt x="1383" y="694"/>
                  </a:lnTo>
                  <a:lnTo>
                    <a:pt x="1537" y="467"/>
                  </a:lnTo>
                  <a:lnTo>
                    <a:pt x="1604" y="311"/>
                  </a:lnTo>
                  <a:lnTo>
                    <a:pt x="1738" y="287"/>
                  </a:lnTo>
                  <a:lnTo>
                    <a:pt x="1923" y="120"/>
                  </a:lnTo>
                  <a:lnTo>
                    <a:pt x="1938" y="0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8" name="Freeform 43"/>
            <p:cNvSpPr>
              <a:spLocks/>
            </p:cNvSpPr>
            <p:nvPr/>
          </p:nvSpPr>
          <p:spPr bwMode="auto">
            <a:xfrm>
              <a:off x="2927" y="1466"/>
              <a:ext cx="336" cy="428"/>
            </a:xfrm>
            <a:custGeom>
              <a:avLst/>
              <a:gdLst/>
              <a:ahLst/>
              <a:cxnLst>
                <a:cxn ang="0">
                  <a:pos x="75" y="84"/>
                </a:cxn>
                <a:cxn ang="0">
                  <a:pos x="260" y="60"/>
                </a:cxn>
                <a:cxn ang="0">
                  <a:pos x="531" y="0"/>
                </a:cxn>
                <a:cxn ang="0">
                  <a:pos x="827" y="140"/>
                </a:cxn>
                <a:cxn ang="0">
                  <a:pos x="1268" y="439"/>
                </a:cxn>
                <a:cxn ang="0">
                  <a:pos x="1417" y="634"/>
                </a:cxn>
                <a:cxn ang="0">
                  <a:pos x="1575" y="810"/>
                </a:cxn>
                <a:cxn ang="0">
                  <a:pos x="1740" y="870"/>
                </a:cxn>
                <a:cxn ang="0">
                  <a:pos x="1795" y="958"/>
                </a:cxn>
                <a:cxn ang="0">
                  <a:pos x="1728" y="993"/>
                </a:cxn>
                <a:cxn ang="0">
                  <a:pos x="1618" y="981"/>
                </a:cxn>
                <a:cxn ang="0">
                  <a:pos x="1527" y="1113"/>
                </a:cxn>
                <a:cxn ang="0">
                  <a:pos x="1417" y="1293"/>
                </a:cxn>
                <a:cxn ang="0">
                  <a:pos x="1291" y="1492"/>
                </a:cxn>
                <a:cxn ang="0">
                  <a:pos x="1197" y="1508"/>
                </a:cxn>
                <a:cxn ang="0">
                  <a:pos x="1175" y="1638"/>
                </a:cxn>
                <a:cxn ang="0">
                  <a:pos x="1145" y="1803"/>
                </a:cxn>
                <a:cxn ang="0">
                  <a:pos x="1079" y="1867"/>
                </a:cxn>
                <a:cxn ang="0">
                  <a:pos x="1127" y="2046"/>
                </a:cxn>
                <a:cxn ang="0">
                  <a:pos x="1113" y="2210"/>
                </a:cxn>
                <a:cxn ang="0">
                  <a:pos x="1020" y="2234"/>
                </a:cxn>
                <a:cxn ang="0">
                  <a:pos x="968" y="2318"/>
                </a:cxn>
                <a:cxn ang="0">
                  <a:pos x="724" y="2091"/>
                </a:cxn>
                <a:cxn ang="0">
                  <a:pos x="606" y="2071"/>
                </a:cxn>
                <a:cxn ang="0">
                  <a:pos x="441" y="2115"/>
                </a:cxn>
                <a:cxn ang="0">
                  <a:pos x="287" y="2079"/>
                </a:cxn>
                <a:cxn ang="0">
                  <a:pos x="311" y="1939"/>
                </a:cxn>
                <a:cxn ang="0">
                  <a:pos x="390" y="1827"/>
                </a:cxn>
                <a:cxn ang="0">
                  <a:pos x="236" y="1640"/>
                </a:cxn>
                <a:cxn ang="0">
                  <a:pos x="181" y="1277"/>
                </a:cxn>
                <a:cxn ang="0">
                  <a:pos x="83" y="798"/>
                </a:cxn>
                <a:cxn ang="0">
                  <a:pos x="157" y="682"/>
                </a:cxn>
                <a:cxn ang="0">
                  <a:pos x="87" y="575"/>
                </a:cxn>
                <a:cxn ang="0">
                  <a:pos x="28" y="431"/>
                </a:cxn>
                <a:cxn ang="0">
                  <a:pos x="0" y="275"/>
                </a:cxn>
                <a:cxn ang="0">
                  <a:pos x="75" y="84"/>
                </a:cxn>
              </a:cxnLst>
              <a:rect l="0" t="0" r="r" b="b"/>
              <a:pathLst>
                <a:path w="1795" h="2318">
                  <a:moveTo>
                    <a:pt x="75" y="84"/>
                  </a:moveTo>
                  <a:lnTo>
                    <a:pt x="260" y="60"/>
                  </a:lnTo>
                  <a:lnTo>
                    <a:pt x="531" y="0"/>
                  </a:lnTo>
                  <a:lnTo>
                    <a:pt x="827" y="140"/>
                  </a:lnTo>
                  <a:lnTo>
                    <a:pt x="1268" y="439"/>
                  </a:lnTo>
                  <a:lnTo>
                    <a:pt x="1417" y="634"/>
                  </a:lnTo>
                  <a:lnTo>
                    <a:pt x="1575" y="810"/>
                  </a:lnTo>
                  <a:lnTo>
                    <a:pt x="1740" y="870"/>
                  </a:lnTo>
                  <a:lnTo>
                    <a:pt x="1795" y="958"/>
                  </a:lnTo>
                  <a:lnTo>
                    <a:pt x="1728" y="993"/>
                  </a:lnTo>
                  <a:lnTo>
                    <a:pt x="1618" y="981"/>
                  </a:lnTo>
                  <a:lnTo>
                    <a:pt x="1527" y="1113"/>
                  </a:lnTo>
                  <a:lnTo>
                    <a:pt x="1417" y="1293"/>
                  </a:lnTo>
                  <a:lnTo>
                    <a:pt x="1291" y="1492"/>
                  </a:lnTo>
                  <a:lnTo>
                    <a:pt x="1197" y="1508"/>
                  </a:lnTo>
                  <a:lnTo>
                    <a:pt x="1175" y="1638"/>
                  </a:lnTo>
                  <a:lnTo>
                    <a:pt x="1145" y="1803"/>
                  </a:lnTo>
                  <a:lnTo>
                    <a:pt x="1079" y="1867"/>
                  </a:lnTo>
                  <a:lnTo>
                    <a:pt x="1127" y="2046"/>
                  </a:lnTo>
                  <a:lnTo>
                    <a:pt x="1113" y="2210"/>
                  </a:lnTo>
                  <a:lnTo>
                    <a:pt x="1020" y="2234"/>
                  </a:lnTo>
                  <a:lnTo>
                    <a:pt x="968" y="2318"/>
                  </a:lnTo>
                  <a:lnTo>
                    <a:pt x="724" y="2091"/>
                  </a:lnTo>
                  <a:lnTo>
                    <a:pt x="606" y="2071"/>
                  </a:lnTo>
                  <a:lnTo>
                    <a:pt x="441" y="2115"/>
                  </a:lnTo>
                  <a:lnTo>
                    <a:pt x="287" y="2079"/>
                  </a:lnTo>
                  <a:lnTo>
                    <a:pt x="311" y="1939"/>
                  </a:lnTo>
                  <a:lnTo>
                    <a:pt x="390" y="1827"/>
                  </a:lnTo>
                  <a:lnTo>
                    <a:pt x="236" y="1640"/>
                  </a:lnTo>
                  <a:lnTo>
                    <a:pt x="181" y="1277"/>
                  </a:lnTo>
                  <a:lnTo>
                    <a:pt x="83" y="798"/>
                  </a:lnTo>
                  <a:lnTo>
                    <a:pt x="157" y="682"/>
                  </a:lnTo>
                  <a:lnTo>
                    <a:pt x="87" y="575"/>
                  </a:lnTo>
                  <a:lnTo>
                    <a:pt x="28" y="431"/>
                  </a:lnTo>
                  <a:lnTo>
                    <a:pt x="0" y="275"/>
                  </a:lnTo>
                  <a:lnTo>
                    <a:pt x="75" y="84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9" name="Freeform 44"/>
            <p:cNvSpPr>
              <a:spLocks/>
            </p:cNvSpPr>
            <p:nvPr/>
          </p:nvSpPr>
          <p:spPr bwMode="auto">
            <a:xfrm>
              <a:off x="3159" y="2042"/>
              <a:ext cx="142" cy="169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220" y="5"/>
                </a:cxn>
                <a:cxn ang="0">
                  <a:pos x="546" y="135"/>
                </a:cxn>
                <a:cxn ang="0">
                  <a:pos x="723" y="289"/>
                </a:cxn>
                <a:cxn ang="0">
                  <a:pos x="950" y="513"/>
                </a:cxn>
                <a:cxn ang="0">
                  <a:pos x="678" y="673"/>
                </a:cxn>
                <a:cxn ang="0">
                  <a:pos x="521" y="881"/>
                </a:cxn>
                <a:cxn ang="0">
                  <a:pos x="413" y="1031"/>
                </a:cxn>
                <a:cxn ang="0">
                  <a:pos x="368" y="1148"/>
                </a:cxn>
                <a:cxn ang="0">
                  <a:pos x="237" y="1111"/>
                </a:cxn>
                <a:cxn ang="0">
                  <a:pos x="88" y="991"/>
                </a:cxn>
                <a:cxn ang="0">
                  <a:pos x="19" y="811"/>
                </a:cxn>
                <a:cxn ang="0">
                  <a:pos x="0" y="625"/>
                </a:cxn>
                <a:cxn ang="0">
                  <a:pos x="151" y="629"/>
                </a:cxn>
                <a:cxn ang="0">
                  <a:pos x="234" y="553"/>
                </a:cxn>
                <a:cxn ang="0">
                  <a:pos x="268" y="281"/>
                </a:cxn>
                <a:cxn ang="0">
                  <a:pos x="150" y="120"/>
                </a:cxn>
                <a:cxn ang="0">
                  <a:pos x="108" y="0"/>
                </a:cxn>
              </a:cxnLst>
              <a:rect l="0" t="0" r="r" b="b"/>
              <a:pathLst>
                <a:path w="950" h="1148">
                  <a:moveTo>
                    <a:pt x="108" y="0"/>
                  </a:moveTo>
                  <a:lnTo>
                    <a:pt x="220" y="5"/>
                  </a:lnTo>
                  <a:lnTo>
                    <a:pt x="546" y="135"/>
                  </a:lnTo>
                  <a:lnTo>
                    <a:pt x="723" y="289"/>
                  </a:lnTo>
                  <a:lnTo>
                    <a:pt x="950" y="513"/>
                  </a:lnTo>
                  <a:lnTo>
                    <a:pt x="678" y="673"/>
                  </a:lnTo>
                  <a:lnTo>
                    <a:pt x="521" y="881"/>
                  </a:lnTo>
                  <a:lnTo>
                    <a:pt x="413" y="1031"/>
                  </a:lnTo>
                  <a:lnTo>
                    <a:pt x="368" y="1148"/>
                  </a:lnTo>
                  <a:lnTo>
                    <a:pt x="237" y="1111"/>
                  </a:lnTo>
                  <a:lnTo>
                    <a:pt x="88" y="991"/>
                  </a:lnTo>
                  <a:lnTo>
                    <a:pt x="19" y="811"/>
                  </a:lnTo>
                  <a:lnTo>
                    <a:pt x="0" y="625"/>
                  </a:lnTo>
                  <a:lnTo>
                    <a:pt x="151" y="629"/>
                  </a:lnTo>
                  <a:lnTo>
                    <a:pt x="234" y="553"/>
                  </a:lnTo>
                  <a:lnTo>
                    <a:pt x="268" y="281"/>
                  </a:lnTo>
                  <a:lnTo>
                    <a:pt x="150" y="12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0" name="Freeform 45"/>
            <p:cNvSpPr>
              <a:spLocks/>
            </p:cNvSpPr>
            <p:nvPr/>
          </p:nvSpPr>
          <p:spPr bwMode="auto">
            <a:xfrm>
              <a:off x="3158" y="1976"/>
              <a:ext cx="254" cy="142"/>
            </a:xfrm>
            <a:custGeom>
              <a:avLst/>
              <a:gdLst/>
              <a:ahLst/>
              <a:cxnLst>
                <a:cxn ang="0">
                  <a:pos x="1359" y="56"/>
                </a:cxn>
                <a:cxn ang="0">
                  <a:pos x="1225" y="24"/>
                </a:cxn>
                <a:cxn ang="0">
                  <a:pos x="1111" y="36"/>
                </a:cxn>
                <a:cxn ang="0">
                  <a:pos x="1004" y="0"/>
                </a:cxn>
                <a:cxn ang="0">
                  <a:pos x="882" y="128"/>
                </a:cxn>
                <a:cxn ang="0">
                  <a:pos x="744" y="203"/>
                </a:cxn>
                <a:cxn ang="0">
                  <a:pos x="516" y="188"/>
                </a:cxn>
                <a:cxn ang="0">
                  <a:pos x="355" y="60"/>
                </a:cxn>
                <a:cxn ang="0">
                  <a:pos x="236" y="0"/>
                </a:cxn>
                <a:cxn ang="0">
                  <a:pos x="0" y="88"/>
                </a:cxn>
                <a:cxn ang="0">
                  <a:pos x="95" y="355"/>
                </a:cxn>
                <a:cxn ang="0">
                  <a:pos x="186" y="360"/>
                </a:cxn>
                <a:cxn ang="0">
                  <a:pos x="444" y="463"/>
                </a:cxn>
                <a:cxn ang="0">
                  <a:pos x="599" y="598"/>
                </a:cxn>
                <a:cxn ang="0">
                  <a:pos x="768" y="766"/>
                </a:cxn>
                <a:cxn ang="0">
                  <a:pos x="1016" y="491"/>
                </a:cxn>
                <a:cxn ang="0">
                  <a:pos x="1225" y="287"/>
                </a:cxn>
                <a:cxn ang="0">
                  <a:pos x="1359" y="56"/>
                </a:cxn>
              </a:cxnLst>
              <a:rect l="0" t="0" r="r" b="b"/>
              <a:pathLst>
                <a:path w="1359" h="766">
                  <a:moveTo>
                    <a:pt x="1359" y="56"/>
                  </a:moveTo>
                  <a:lnTo>
                    <a:pt x="1225" y="24"/>
                  </a:lnTo>
                  <a:lnTo>
                    <a:pt x="1111" y="36"/>
                  </a:lnTo>
                  <a:lnTo>
                    <a:pt x="1004" y="0"/>
                  </a:lnTo>
                  <a:lnTo>
                    <a:pt x="882" y="128"/>
                  </a:lnTo>
                  <a:lnTo>
                    <a:pt x="744" y="203"/>
                  </a:lnTo>
                  <a:lnTo>
                    <a:pt x="516" y="188"/>
                  </a:lnTo>
                  <a:lnTo>
                    <a:pt x="355" y="60"/>
                  </a:lnTo>
                  <a:lnTo>
                    <a:pt x="236" y="0"/>
                  </a:lnTo>
                  <a:lnTo>
                    <a:pt x="0" y="88"/>
                  </a:lnTo>
                  <a:lnTo>
                    <a:pt x="95" y="355"/>
                  </a:lnTo>
                  <a:lnTo>
                    <a:pt x="186" y="360"/>
                  </a:lnTo>
                  <a:lnTo>
                    <a:pt x="444" y="463"/>
                  </a:lnTo>
                  <a:lnTo>
                    <a:pt x="599" y="598"/>
                  </a:lnTo>
                  <a:lnTo>
                    <a:pt x="768" y="766"/>
                  </a:lnTo>
                  <a:lnTo>
                    <a:pt x="1016" y="491"/>
                  </a:lnTo>
                  <a:lnTo>
                    <a:pt x="1225" y="287"/>
                  </a:lnTo>
                  <a:lnTo>
                    <a:pt x="1359" y="56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" name="Freeform 46"/>
            <p:cNvSpPr>
              <a:spLocks/>
            </p:cNvSpPr>
            <p:nvPr/>
          </p:nvSpPr>
          <p:spPr bwMode="auto">
            <a:xfrm>
              <a:off x="2919" y="1834"/>
              <a:ext cx="522" cy="186"/>
            </a:xfrm>
            <a:custGeom>
              <a:avLst/>
              <a:gdLst/>
              <a:ahLst/>
              <a:cxnLst>
                <a:cxn ang="0">
                  <a:pos x="1155" y="216"/>
                </a:cxn>
                <a:cxn ang="0">
                  <a:pos x="1212" y="267"/>
                </a:cxn>
                <a:cxn ang="0">
                  <a:pos x="1296" y="242"/>
                </a:cxn>
                <a:cxn ang="0">
                  <a:pos x="1369" y="326"/>
                </a:cxn>
                <a:cxn ang="0">
                  <a:pos x="1495" y="255"/>
                </a:cxn>
                <a:cxn ang="0">
                  <a:pos x="1602" y="148"/>
                </a:cxn>
                <a:cxn ang="0">
                  <a:pos x="1736" y="52"/>
                </a:cxn>
                <a:cxn ang="0">
                  <a:pos x="1771" y="160"/>
                </a:cxn>
                <a:cxn ang="0">
                  <a:pos x="1783" y="347"/>
                </a:cxn>
                <a:cxn ang="0">
                  <a:pos x="1810" y="495"/>
                </a:cxn>
                <a:cxn ang="0">
                  <a:pos x="1944" y="479"/>
                </a:cxn>
                <a:cxn ang="0">
                  <a:pos x="2055" y="339"/>
                </a:cxn>
                <a:cxn ang="0">
                  <a:pos x="2267" y="323"/>
                </a:cxn>
                <a:cxn ang="0">
                  <a:pos x="2417" y="251"/>
                </a:cxn>
                <a:cxn ang="0">
                  <a:pos x="2523" y="136"/>
                </a:cxn>
                <a:cxn ang="0">
                  <a:pos x="2665" y="12"/>
                </a:cxn>
                <a:cxn ang="0">
                  <a:pos x="2783" y="0"/>
                </a:cxn>
                <a:cxn ang="0">
                  <a:pos x="2787" y="275"/>
                </a:cxn>
                <a:cxn ang="0">
                  <a:pos x="2775" y="483"/>
                </a:cxn>
                <a:cxn ang="0">
                  <a:pos x="2704" y="658"/>
                </a:cxn>
                <a:cxn ang="0">
                  <a:pos x="2634" y="827"/>
                </a:cxn>
                <a:cxn ang="0">
                  <a:pos x="2503" y="795"/>
                </a:cxn>
                <a:cxn ang="0">
                  <a:pos x="2385" y="806"/>
                </a:cxn>
                <a:cxn ang="0">
                  <a:pos x="2278" y="771"/>
                </a:cxn>
                <a:cxn ang="0">
                  <a:pos x="2160" y="897"/>
                </a:cxn>
                <a:cxn ang="0">
                  <a:pos x="2022" y="972"/>
                </a:cxn>
                <a:cxn ang="0">
                  <a:pos x="1791" y="959"/>
                </a:cxn>
                <a:cxn ang="0">
                  <a:pos x="1633" y="833"/>
                </a:cxn>
                <a:cxn ang="0">
                  <a:pos x="1513" y="771"/>
                </a:cxn>
                <a:cxn ang="0">
                  <a:pos x="1275" y="857"/>
                </a:cxn>
                <a:cxn ang="0">
                  <a:pos x="1168" y="863"/>
                </a:cxn>
                <a:cxn ang="0">
                  <a:pos x="1074" y="804"/>
                </a:cxn>
                <a:cxn ang="0">
                  <a:pos x="810" y="623"/>
                </a:cxn>
                <a:cxn ang="0">
                  <a:pos x="637" y="734"/>
                </a:cxn>
                <a:cxn ang="0">
                  <a:pos x="590" y="841"/>
                </a:cxn>
                <a:cxn ang="0">
                  <a:pos x="447" y="863"/>
                </a:cxn>
                <a:cxn ang="0">
                  <a:pos x="402" y="968"/>
                </a:cxn>
                <a:cxn ang="0">
                  <a:pos x="267" y="1009"/>
                </a:cxn>
                <a:cxn ang="0">
                  <a:pos x="258" y="927"/>
                </a:cxn>
                <a:cxn ang="0">
                  <a:pos x="184" y="849"/>
                </a:cxn>
                <a:cxn ang="0">
                  <a:pos x="184" y="744"/>
                </a:cxn>
                <a:cxn ang="0">
                  <a:pos x="0" y="671"/>
                </a:cxn>
                <a:cxn ang="0">
                  <a:pos x="153" y="530"/>
                </a:cxn>
                <a:cxn ang="0">
                  <a:pos x="279" y="471"/>
                </a:cxn>
                <a:cxn ang="0">
                  <a:pos x="350" y="395"/>
                </a:cxn>
                <a:cxn ang="0">
                  <a:pos x="294" y="231"/>
                </a:cxn>
                <a:cxn ang="0">
                  <a:pos x="330" y="84"/>
                </a:cxn>
                <a:cxn ang="0">
                  <a:pos x="483" y="120"/>
                </a:cxn>
                <a:cxn ang="0">
                  <a:pos x="651" y="75"/>
                </a:cxn>
                <a:cxn ang="0">
                  <a:pos x="769" y="95"/>
                </a:cxn>
                <a:cxn ang="0">
                  <a:pos x="1011" y="323"/>
                </a:cxn>
                <a:cxn ang="0">
                  <a:pos x="1060" y="240"/>
                </a:cxn>
                <a:cxn ang="0">
                  <a:pos x="1155" y="216"/>
                </a:cxn>
              </a:cxnLst>
              <a:rect l="0" t="0" r="r" b="b"/>
              <a:pathLst>
                <a:path w="2787" h="1009">
                  <a:moveTo>
                    <a:pt x="1155" y="216"/>
                  </a:moveTo>
                  <a:lnTo>
                    <a:pt x="1212" y="267"/>
                  </a:lnTo>
                  <a:lnTo>
                    <a:pt x="1296" y="242"/>
                  </a:lnTo>
                  <a:lnTo>
                    <a:pt x="1369" y="326"/>
                  </a:lnTo>
                  <a:lnTo>
                    <a:pt x="1495" y="255"/>
                  </a:lnTo>
                  <a:lnTo>
                    <a:pt x="1602" y="148"/>
                  </a:lnTo>
                  <a:lnTo>
                    <a:pt x="1736" y="52"/>
                  </a:lnTo>
                  <a:lnTo>
                    <a:pt x="1771" y="160"/>
                  </a:lnTo>
                  <a:lnTo>
                    <a:pt x="1783" y="347"/>
                  </a:lnTo>
                  <a:lnTo>
                    <a:pt x="1810" y="495"/>
                  </a:lnTo>
                  <a:lnTo>
                    <a:pt x="1944" y="479"/>
                  </a:lnTo>
                  <a:lnTo>
                    <a:pt x="2055" y="339"/>
                  </a:lnTo>
                  <a:lnTo>
                    <a:pt x="2267" y="323"/>
                  </a:lnTo>
                  <a:lnTo>
                    <a:pt x="2417" y="251"/>
                  </a:lnTo>
                  <a:lnTo>
                    <a:pt x="2523" y="136"/>
                  </a:lnTo>
                  <a:lnTo>
                    <a:pt x="2665" y="12"/>
                  </a:lnTo>
                  <a:lnTo>
                    <a:pt x="2783" y="0"/>
                  </a:lnTo>
                  <a:lnTo>
                    <a:pt x="2787" y="275"/>
                  </a:lnTo>
                  <a:lnTo>
                    <a:pt x="2775" y="483"/>
                  </a:lnTo>
                  <a:lnTo>
                    <a:pt x="2704" y="658"/>
                  </a:lnTo>
                  <a:lnTo>
                    <a:pt x="2634" y="827"/>
                  </a:lnTo>
                  <a:lnTo>
                    <a:pt x="2503" y="795"/>
                  </a:lnTo>
                  <a:lnTo>
                    <a:pt x="2385" y="806"/>
                  </a:lnTo>
                  <a:lnTo>
                    <a:pt x="2278" y="771"/>
                  </a:lnTo>
                  <a:lnTo>
                    <a:pt x="2160" y="897"/>
                  </a:lnTo>
                  <a:lnTo>
                    <a:pt x="2022" y="972"/>
                  </a:lnTo>
                  <a:lnTo>
                    <a:pt x="1791" y="959"/>
                  </a:lnTo>
                  <a:lnTo>
                    <a:pt x="1633" y="833"/>
                  </a:lnTo>
                  <a:lnTo>
                    <a:pt x="1513" y="771"/>
                  </a:lnTo>
                  <a:lnTo>
                    <a:pt x="1275" y="857"/>
                  </a:lnTo>
                  <a:lnTo>
                    <a:pt x="1168" y="863"/>
                  </a:lnTo>
                  <a:lnTo>
                    <a:pt x="1074" y="804"/>
                  </a:lnTo>
                  <a:lnTo>
                    <a:pt x="810" y="623"/>
                  </a:lnTo>
                  <a:lnTo>
                    <a:pt x="637" y="734"/>
                  </a:lnTo>
                  <a:lnTo>
                    <a:pt x="590" y="841"/>
                  </a:lnTo>
                  <a:lnTo>
                    <a:pt x="447" y="863"/>
                  </a:lnTo>
                  <a:lnTo>
                    <a:pt x="402" y="968"/>
                  </a:lnTo>
                  <a:lnTo>
                    <a:pt x="267" y="1009"/>
                  </a:lnTo>
                  <a:lnTo>
                    <a:pt x="258" y="927"/>
                  </a:lnTo>
                  <a:lnTo>
                    <a:pt x="184" y="849"/>
                  </a:lnTo>
                  <a:lnTo>
                    <a:pt x="184" y="744"/>
                  </a:lnTo>
                  <a:lnTo>
                    <a:pt x="0" y="671"/>
                  </a:lnTo>
                  <a:lnTo>
                    <a:pt x="153" y="530"/>
                  </a:lnTo>
                  <a:lnTo>
                    <a:pt x="279" y="471"/>
                  </a:lnTo>
                  <a:lnTo>
                    <a:pt x="350" y="395"/>
                  </a:lnTo>
                  <a:lnTo>
                    <a:pt x="294" y="231"/>
                  </a:lnTo>
                  <a:lnTo>
                    <a:pt x="330" y="84"/>
                  </a:lnTo>
                  <a:lnTo>
                    <a:pt x="483" y="120"/>
                  </a:lnTo>
                  <a:lnTo>
                    <a:pt x="651" y="75"/>
                  </a:lnTo>
                  <a:lnTo>
                    <a:pt x="769" y="95"/>
                  </a:lnTo>
                  <a:lnTo>
                    <a:pt x="1011" y="323"/>
                  </a:lnTo>
                  <a:lnTo>
                    <a:pt x="1060" y="240"/>
                  </a:lnTo>
                  <a:lnTo>
                    <a:pt x="1155" y="216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" name="Freeform 47"/>
            <p:cNvSpPr>
              <a:spLocks/>
            </p:cNvSpPr>
            <p:nvPr/>
          </p:nvSpPr>
          <p:spPr bwMode="auto">
            <a:xfrm>
              <a:off x="3129" y="1741"/>
              <a:ext cx="311" cy="184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319" y="229"/>
                </a:cxn>
                <a:cxn ang="0">
                  <a:pos x="599" y="64"/>
                </a:cxn>
                <a:cxn ang="0">
                  <a:pos x="753" y="1"/>
                </a:cxn>
                <a:cxn ang="0">
                  <a:pos x="824" y="0"/>
                </a:cxn>
                <a:cxn ang="0">
                  <a:pos x="858" y="124"/>
                </a:cxn>
                <a:cxn ang="0">
                  <a:pos x="645" y="332"/>
                </a:cxn>
                <a:cxn ang="0">
                  <a:pos x="850" y="392"/>
                </a:cxn>
                <a:cxn ang="0">
                  <a:pos x="998" y="388"/>
                </a:cxn>
                <a:cxn ang="0">
                  <a:pos x="1177" y="512"/>
                </a:cxn>
                <a:cxn ang="0">
                  <a:pos x="1239" y="388"/>
                </a:cxn>
                <a:cxn ang="0">
                  <a:pos x="1181" y="184"/>
                </a:cxn>
                <a:cxn ang="0">
                  <a:pos x="1271" y="120"/>
                </a:cxn>
                <a:cxn ang="0">
                  <a:pos x="1477" y="229"/>
                </a:cxn>
                <a:cxn ang="0">
                  <a:pos x="1717" y="237"/>
                </a:cxn>
                <a:cxn ang="0">
                  <a:pos x="2052" y="282"/>
                </a:cxn>
                <a:cxn ang="0">
                  <a:pos x="2046" y="468"/>
                </a:cxn>
                <a:cxn ang="0">
                  <a:pos x="2076" y="629"/>
                </a:cxn>
                <a:cxn ang="0">
                  <a:pos x="1927" y="644"/>
                </a:cxn>
                <a:cxn ang="0">
                  <a:pos x="1751" y="799"/>
                </a:cxn>
                <a:cxn ang="0">
                  <a:pos x="1624" y="937"/>
                </a:cxn>
                <a:cxn ang="0">
                  <a:pos x="1436" y="1030"/>
                </a:cxn>
                <a:cxn ang="0">
                  <a:pos x="1166" y="1053"/>
                </a:cxn>
                <a:cxn ang="0">
                  <a:pos x="1028" y="1229"/>
                </a:cxn>
                <a:cxn ang="0">
                  <a:pos x="858" y="1247"/>
                </a:cxn>
                <a:cxn ang="0">
                  <a:pos x="825" y="1064"/>
                </a:cxn>
                <a:cxn ang="0">
                  <a:pos x="810" y="829"/>
                </a:cxn>
                <a:cxn ang="0">
                  <a:pos x="767" y="694"/>
                </a:cxn>
                <a:cxn ang="0">
                  <a:pos x="588" y="824"/>
                </a:cxn>
                <a:cxn ang="0">
                  <a:pos x="465" y="950"/>
                </a:cxn>
                <a:cxn ang="0">
                  <a:pos x="306" y="1038"/>
                </a:cxn>
                <a:cxn ang="0">
                  <a:pos x="215" y="934"/>
                </a:cxn>
                <a:cxn ang="0">
                  <a:pos x="111" y="962"/>
                </a:cxn>
                <a:cxn ang="0">
                  <a:pos x="43" y="899"/>
                </a:cxn>
                <a:cxn ang="0">
                  <a:pos x="58" y="689"/>
                </a:cxn>
                <a:cxn ang="0">
                  <a:pos x="0" y="470"/>
                </a:cxn>
                <a:cxn ang="0">
                  <a:pos x="83" y="388"/>
                </a:cxn>
                <a:cxn ang="0">
                  <a:pos x="116" y="184"/>
                </a:cxn>
              </a:cxnLst>
              <a:rect l="0" t="0" r="r" b="b"/>
              <a:pathLst>
                <a:path w="2076" h="1247">
                  <a:moveTo>
                    <a:pt x="116" y="184"/>
                  </a:moveTo>
                  <a:lnTo>
                    <a:pt x="319" y="229"/>
                  </a:lnTo>
                  <a:lnTo>
                    <a:pt x="599" y="64"/>
                  </a:lnTo>
                  <a:lnTo>
                    <a:pt x="753" y="1"/>
                  </a:lnTo>
                  <a:lnTo>
                    <a:pt x="824" y="0"/>
                  </a:lnTo>
                  <a:lnTo>
                    <a:pt x="858" y="124"/>
                  </a:lnTo>
                  <a:lnTo>
                    <a:pt x="645" y="332"/>
                  </a:lnTo>
                  <a:lnTo>
                    <a:pt x="850" y="392"/>
                  </a:lnTo>
                  <a:lnTo>
                    <a:pt x="998" y="388"/>
                  </a:lnTo>
                  <a:lnTo>
                    <a:pt x="1177" y="512"/>
                  </a:lnTo>
                  <a:lnTo>
                    <a:pt x="1239" y="388"/>
                  </a:lnTo>
                  <a:lnTo>
                    <a:pt x="1181" y="184"/>
                  </a:lnTo>
                  <a:lnTo>
                    <a:pt x="1271" y="120"/>
                  </a:lnTo>
                  <a:lnTo>
                    <a:pt x="1477" y="229"/>
                  </a:lnTo>
                  <a:lnTo>
                    <a:pt x="1717" y="237"/>
                  </a:lnTo>
                  <a:lnTo>
                    <a:pt x="2052" y="282"/>
                  </a:lnTo>
                  <a:lnTo>
                    <a:pt x="2046" y="468"/>
                  </a:lnTo>
                  <a:lnTo>
                    <a:pt x="2076" y="629"/>
                  </a:lnTo>
                  <a:lnTo>
                    <a:pt x="1927" y="644"/>
                  </a:lnTo>
                  <a:lnTo>
                    <a:pt x="1751" y="799"/>
                  </a:lnTo>
                  <a:lnTo>
                    <a:pt x="1624" y="937"/>
                  </a:lnTo>
                  <a:lnTo>
                    <a:pt x="1436" y="1030"/>
                  </a:lnTo>
                  <a:lnTo>
                    <a:pt x="1166" y="1053"/>
                  </a:lnTo>
                  <a:lnTo>
                    <a:pt x="1028" y="1229"/>
                  </a:lnTo>
                  <a:lnTo>
                    <a:pt x="858" y="1247"/>
                  </a:lnTo>
                  <a:lnTo>
                    <a:pt x="825" y="1064"/>
                  </a:lnTo>
                  <a:lnTo>
                    <a:pt x="810" y="829"/>
                  </a:lnTo>
                  <a:lnTo>
                    <a:pt x="767" y="694"/>
                  </a:lnTo>
                  <a:lnTo>
                    <a:pt x="588" y="824"/>
                  </a:lnTo>
                  <a:lnTo>
                    <a:pt x="465" y="950"/>
                  </a:lnTo>
                  <a:lnTo>
                    <a:pt x="306" y="1038"/>
                  </a:lnTo>
                  <a:lnTo>
                    <a:pt x="215" y="934"/>
                  </a:lnTo>
                  <a:lnTo>
                    <a:pt x="111" y="962"/>
                  </a:lnTo>
                  <a:lnTo>
                    <a:pt x="43" y="899"/>
                  </a:lnTo>
                  <a:lnTo>
                    <a:pt x="58" y="689"/>
                  </a:lnTo>
                  <a:lnTo>
                    <a:pt x="0" y="470"/>
                  </a:lnTo>
                  <a:lnTo>
                    <a:pt x="83" y="388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" name="Freeform 48"/>
            <p:cNvSpPr>
              <a:spLocks/>
            </p:cNvSpPr>
            <p:nvPr/>
          </p:nvSpPr>
          <p:spPr bwMode="auto">
            <a:xfrm>
              <a:off x="3147" y="1642"/>
              <a:ext cx="289" cy="175"/>
            </a:xfrm>
            <a:custGeom>
              <a:avLst/>
              <a:gdLst/>
              <a:ahLst/>
              <a:cxnLst>
                <a:cxn ang="0">
                  <a:pos x="1742" y="233"/>
                </a:cxn>
                <a:cxn ang="0">
                  <a:pos x="1579" y="143"/>
                </a:cxn>
                <a:cxn ang="0">
                  <a:pos x="1329" y="173"/>
                </a:cxn>
                <a:cxn ang="0">
                  <a:pos x="1092" y="143"/>
                </a:cxn>
                <a:cxn ang="0">
                  <a:pos x="940" y="53"/>
                </a:cxn>
                <a:cxn ang="0">
                  <a:pos x="778" y="0"/>
                </a:cxn>
                <a:cxn ang="0">
                  <a:pos x="697" y="43"/>
                </a:cxn>
                <a:cxn ang="0">
                  <a:pos x="555" y="29"/>
                </a:cxn>
                <a:cxn ang="0">
                  <a:pos x="439" y="203"/>
                </a:cxn>
                <a:cxn ang="0">
                  <a:pos x="306" y="414"/>
                </a:cxn>
                <a:cxn ang="0">
                  <a:pos x="150" y="666"/>
                </a:cxn>
                <a:cxn ang="0">
                  <a:pos x="30" y="687"/>
                </a:cxn>
                <a:cxn ang="0">
                  <a:pos x="0" y="853"/>
                </a:cxn>
                <a:cxn ang="0">
                  <a:pos x="201" y="897"/>
                </a:cxn>
                <a:cxn ang="0">
                  <a:pos x="487" y="732"/>
                </a:cxn>
                <a:cxn ang="0">
                  <a:pos x="630" y="672"/>
                </a:cxn>
                <a:cxn ang="0">
                  <a:pos x="708" y="667"/>
                </a:cxn>
                <a:cxn ang="0">
                  <a:pos x="738" y="793"/>
                </a:cxn>
                <a:cxn ang="0">
                  <a:pos x="526" y="1002"/>
                </a:cxn>
                <a:cxn ang="0">
                  <a:pos x="738" y="1062"/>
                </a:cxn>
                <a:cxn ang="0">
                  <a:pos x="881" y="1057"/>
                </a:cxn>
                <a:cxn ang="0">
                  <a:pos x="1058" y="1182"/>
                </a:cxn>
                <a:cxn ang="0">
                  <a:pos x="1122" y="1057"/>
                </a:cxn>
                <a:cxn ang="0">
                  <a:pos x="1063" y="853"/>
                </a:cxn>
                <a:cxn ang="0">
                  <a:pos x="1152" y="788"/>
                </a:cxn>
                <a:cxn ang="0">
                  <a:pos x="1358" y="897"/>
                </a:cxn>
                <a:cxn ang="0">
                  <a:pos x="1609" y="907"/>
                </a:cxn>
                <a:cxn ang="0">
                  <a:pos x="1934" y="952"/>
                </a:cxn>
                <a:cxn ang="0">
                  <a:pos x="1919" y="823"/>
                </a:cxn>
                <a:cxn ang="0">
                  <a:pos x="1870" y="682"/>
                </a:cxn>
                <a:cxn ang="0">
                  <a:pos x="1815" y="442"/>
                </a:cxn>
                <a:cxn ang="0">
                  <a:pos x="1742" y="233"/>
                </a:cxn>
              </a:cxnLst>
              <a:rect l="0" t="0" r="r" b="b"/>
              <a:pathLst>
                <a:path w="1934" h="1182">
                  <a:moveTo>
                    <a:pt x="1742" y="233"/>
                  </a:moveTo>
                  <a:lnTo>
                    <a:pt x="1579" y="143"/>
                  </a:lnTo>
                  <a:lnTo>
                    <a:pt x="1329" y="173"/>
                  </a:lnTo>
                  <a:lnTo>
                    <a:pt x="1092" y="143"/>
                  </a:lnTo>
                  <a:lnTo>
                    <a:pt x="940" y="53"/>
                  </a:lnTo>
                  <a:lnTo>
                    <a:pt x="778" y="0"/>
                  </a:lnTo>
                  <a:lnTo>
                    <a:pt x="697" y="43"/>
                  </a:lnTo>
                  <a:lnTo>
                    <a:pt x="555" y="29"/>
                  </a:lnTo>
                  <a:lnTo>
                    <a:pt x="439" y="203"/>
                  </a:lnTo>
                  <a:lnTo>
                    <a:pt x="306" y="414"/>
                  </a:lnTo>
                  <a:lnTo>
                    <a:pt x="150" y="666"/>
                  </a:lnTo>
                  <a:lnTo>
                    <a:pt x="30" y="687"/>
                  </a:lnTo>
                  <a:lnTo>
                    <a:pt x="0" y="853"/>
                  </a:lnTo>
                  <a:lnTo>
                    <a:pt x="201" y="897"/>
                  </a:lnTo>
                  <a:lnTo>
                    <a:pt x="487" y="732"/>
                  </a:lnTo>
                  <a:lnTo>
                    <a:pt x="630" y="672"/>
                  </a:lnTo>
                  <a:lnTo>
                    <a:pt x="708" y="667"/>
                  </a:lnTo>
                  <a:lnTo>
                    <a:pt x="738" y="793"/>
                  </a:lnTo>
                  <a:lnTo>
                    <a:pt x="526" y="1002"/>
                  </a:lnTo>
                  <a:lnTo>
                    <a:pt x="738" y="1062"/>
                  </a:lnTo>
                  <a:lnTo>
                    <a:pt x="881" y="1057"/>
                  </a:lnTo>
                  <a:lnTo>
                    <a:pt x="1058" y="1182"/>
                  </a:lnTo>
                  <a:lnTo>
                    <a:pt x="1122" y="1057"/>
                  </a:lnTo>
                  <a:lnTo>
                    <a:pt x="1063" y="853"/>
                  </a:lnTo>
                  <a:lnTo>
                    <a:pt x="1152" y="788"/>
                  </a:lnTo>
                  <a:lnTo>
                    <a:pt x="1358" y="897"/>
                  </a:lnTo>
                  <a:lnTo>
                    <a:pt x="1609" y="907"/>
                  </a:lnTo>
                  <a:lnTo>
                    <a:pt x="1934" y="952"/>
                  </a:lnTo>
                  <a:lnTo>
                    <a:pt x="1919" y="823"/>
                  </a:lnTo>
                  <a:lnTo>
                    <a:pt x="1870" y="682"/>
                  </a:lnTo>
                  <a:lnTo>
                    <a:pt x="1815" y="442"/>
                  </a:lnTo>
                  <a:lnTo>
                    <a:pt x="1742" y="233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" name="Freeform 49"/>
            <p:cNvSpPr>
              <a:spLocks/>
            </p:cNvSpPr>
            <p:nvPr/>
          </p:nvSpPr>
          <p:spPr bwMode="auto">
            <a:xfrm>
              <a:off x="1017" y="802"/>
              <a:ext cx="486" cy="543"/>
            </a:xfrm>
            <a:custGeom>
              <a:avLst/>
              <a:gdLst/>
              <a:ahLst/>
              <a:cxnLst>
                <a:cxn ang="0">
                  <a:pos x="2316" y="170"/>
                </a:cxn>
                <a:cxn ang="0">
                  <a:pos x="2108" y="409"/>
                </a:cxn>
                <a:cxn ang="0">
                  <a:pos x="1784" y="524"/>
                </a:cxn>
                <a:cxn ang="0">
                  <a:pos x="1286" y="644"/>
                </a:cxn>
                <a:cxn ang="0">
                  <a:pos x="1123" y="853"/>
                </a:cxn>
                <a:cxn ang="0">
                  <a:pos x="739" y="679"/>
                </a:cxn>
                <a:cxn ang="0">
                  <a:pos x="369" y="584"/>
                </a:cxn>
                <a:cxn ang="0">
                  <a:pos x="5" y="499"/>
                </a:cxn>
                <a:cxn ang="0">
                  <a:pos x="104" y="763"/>
                </a:cxn>
                <a:cxn ang="0">
                  <a:pos x="325" y="978"/>
                </a:cxn>
                <a:cxn ang="0">
                  <a:pos x="409" y="1332"/>
                </a:cxn>
                <a:cxn ang="0">
                  <a:pos x="542" y="1592"/>
                </a:cxn>
                <a:cxn ang="0">
                  <a:pos x="779" y="1700"/>
                </a:cxn>
                <a:cxn ang="0">
                  <a:pos x="1123" y="1861"/>
                </a:cxn>
                <a:cxn ang="0">
                  <a:pos x="1222" y="2219"/>
                </a:cxn>
                <a:cxn ang="0">
                  <a:pos x="1227" y="2948"/>
                </a:cxn>
                <a:cxn ang="0">
                  <a:pos x="1360" y="3247"/>
                </a:cxn>
                <a:cxn ang="0">
                  <a:pos x="1493" y="3506"/>
                </a:cxn>
                <a:cxn ang="0">
                  <a:pos x="1739" y="3681"/>
                </a:cxn>
                <a:cxn ang="0">
                  <a:pos x="1922" y="3187"/>
                </a:cxn>
                <a:cxn ang="0">
                  <a:pos x="2261" y="3357"/>
                </a:cxn>
                <a:cxn ang="0">
                  <a:pos x="2448" y="3247"/>
                </a:cxn>
                <a:cxn ang="0">
                  <a:pos x="2542" y="2893"/>
                </a:cxn>
                <a:cxn ang="0">
                  <a:pos x="2956" y="2788"/>
                </a:cxn>
                <a:cxn ang="0">
                  <a:pos x="3176" y="2333"/>
                </a:cxn>
                <a:cxn ang="0">
                  <a:pos x="3069" y="2139"/>
                </a:cxn>
                <a:cxn ang="0">
                  <a:pos x="2779" y="1665"/>
                </a:cxn>
                <a:cxn ang="0">
                  <a:pos x="2631" y="1382"/>
                </a:cxn>
                <a:cxn ang="0">
                  <a:pos x="2892" y="748"/>
                </a:cxn>
                <a:cxn ang="0">
                  <a:pos x="2809" y="494"/>
                </a:cxn>
                <a:cxn ang="0">
                  <a:pos x="2641" y="155"/>
                </a:cxn>
                <a:cxn ang="0">
                  <a:pos x="2405" y="35"/>
                </a:cxn>
              </a:cxnLst>
              <a:rect l="0" t="0" r="r" b="b"/>
              <a:pathLst>
                <a:path w="3244" h="3681">
                  <a:moveTo>
                    <a:pt x="2227" y="35"/>
                  </a:moveTo>
                  <a:lnTo>
                    <a:pt x="2316" y="170"/>
                  </a:lnTo>
                  <a:lnTo>
                    <a:pt x="2168" y="284"/>
                  </a:lnTo>
                  <a:lnTo>
                    <a:pt x="2108" y="409"/>
                  </a:lnTo>
                  <a:lnTo>
                    <a:pt x="1902" y="404"/>
                  </a:lnTo>
                  <a:lnTo>
                    <a:pt x="1784" y="524"/>
                  </a:lnTo>
                  <a:lnTo>
                    <a:pt x="1546" y="614"/>
                  </a:lnTo>
                  <a:lnTo>
                    <a:pt x="1286" y="644"/>
                  </a:lnTo>
                  <a:lnTo>
                    <a:pt x="1093" y="703"/>
                  </a:lnTo>
                  <a:lnTo>
                    <a:pt x="1123" y="853"/>
                  </a:lnTo>
                  <a:lnTo>
                    <a:pt x="1020" y="918"/>
                  </a:lnTo>
                  <a:lnTo>
                    <a:pt x="739" y="679"/>
                  </a:lnTo>
                  <a:lnTo>
                    <a:pt x="473" y="733"/>
                  </a:lnTo>
                  <a:lnTo>
                    <a:pt x="369" y="584"/>
                  </a:lnTo>
                  <a:lnTo>
                    <a:pt x="143" y="614"/>
                  </a:lnTo>
                  <a:lnTo>
                    <a:pt x="5" y="499"/>
                  </a:lnTo>
                  <a:lnTo>
                    <a:pt x="0" y="614"/>
                  </a:lnTo>
                  <a:lnTo>
                    <a:pt x="104" y="763"/>
                  </a:lnTo>
                  <a:lnTo>
                    <a:pt x="266" y="808"/>
                  </a:lnTo>
                  <a:lnTo>
                    <a:pt x="325" y="978"/>
                  </a:lnTo>
                  <a:lnTo>
                    <a:pt x="290" y="1157"/>
                  </a:lnTo>
                  <a:lnTo>
                    <a:pt x="409" y="1332"/>
                  </a:lnTo>
                  <a:lnTo>
                    <a:pt x="424" y="1517"/>
                  </a:lnTo>
                  <a:lnTo>
                    <a:pt x="542" y="1592"/>
                  </a:lnTo>
                  <a:lnTo>
                    <a:pt x="768" y="1562"/>
                  </a:lnTo>
                  <a:lnTo>
                    <a:pt x="779" y="1700"/>
                  </a:lnTo>
                  <a:lnTo>
                    <a:pt x="916" y="1780"/>
                  </a:lnTo>
                  <a:lnTo>
                    <a:pt x="1123" y="1861"/>
                  </a:lnTo>
                  <a:lnTo>
                    <a:pt x="1103" y="2021"/>
                  </a:lnTo>
                  <a:lnTo>
                    <a:pt x="1222" y="2219"/>
                  </a:lnTo>
                  <a:lnTo>
                    <a:pt x="1271" y="2424"/>
                  </a:lnTo>
                  <a:lnTo>
                    <a:pt x="1227" y="2948"/>
                  </a:lnTo>
                  <a:lnTo>
                    <a:pt x="1345" y="3117"/>
                  </a:lnTo>
                  <a:lnTo>
                    <a:pt x="1360" y="3247"/>
                  </a:lnTo>
                  <a:lnTo>
                    <a:pt x="1271" y="3372"/>
                  </a:lnTo>
                  <a:lnTo>
                    <a:pt x="1493" y="3506"/>
                  </a:lnTo>
                  <a:lnTo>
                    <a:pt x="1591" y="3671"/>
                  </a:lnTo>
                  <a:lnTo>
                    <a:pt x="1739" y="3681"/>
                  </a:lnTo>
                  <a:lnTo>
                    <a:pt x="1769" y="3367"/>
                  </a:lnTo>
                  <a:lnTo>
                    <a:pt x="1922" y="3187"/>
                  </a:lnTo>
                  <a:lnTo>
                    <a:pt x="2079" y="3192"/>
                  </a:lnTo>
                  <a:lnTo>
                    <a:pt x="2261" y="3357"/>
                  </a:lnTo>
                  <a:lnTo>
                    <a:pt x="2380" y="3367"/>
                  </a:lnTo>
                  <a:lnTo>
                    <a:pt x="2448" y="3247"/>
                  </a:lnTo>
                  <a:lnTo>
                    <a:pt x="2463" y="3072"/>
                  </a:lnTo>
                  <a:lnTo>
                    <a:pt x="2542" y="2893"/>
                  </a:lnTo>
                  <a:lnTo>
                    <a:pt x="2685" y="2773"/>
                  </a:lnTo>
                  <a:lnTo>
                    <a:pt x="2956" y="2788"/>
                  </a:lnTo>
                  <a:lnTo>
                    <a:pt x="3244" y="2766"/>
                  </a:lnTo>
                  <a:lnTo>
                    <a:pt x="3176" y="2333"/>
                  </a:lnTo>
                  <a:lnTo>
                    <a:pt x="3216" y="2217"/>
                  </a:lnTo>
                  <a:lnTo>
                    <a:pt x="3069" y="2139"/>
                  </a:lnTo>
                  <a:lnTo>
                    <a:pt x="2809" y="1906"/>
                  </a:lnTo>
                  <a:lnTo>
                    <a:pt x="2779" y="1665"/>
                  </a:lnTo>
                  <a:lnTo>
                    <a:pt x="2685" y="1557"/>
                  </a:lnTo>
                  <a:lnTo>
                    <a:pt x="2631" y="1382"/>
                  </a:lnTo>
                  <a:lnTo>
                    <a:pt x="2700" y="1003"/>
                  </a:lnTo>
                  <a:lnTo>
                    <a:pt x="2892" y="748"/>
                  </a:lnTo>
                  <a:lnTo>
                    <a:pt x="2804" y="614"/>
                  </a:lnTo>
                  <a:lnTo>
                    <a:pt x="2809" y="494"/>
                  </a:lnTo>
                  <a:lnTo>
                    <a:pt x="2567" y="409"/>
                  </a:lnTo>
                  <a:lnTo>
                    <a:pt x="2641" y="155"/>
                  </a:lnTo>
                  <a:lnTo>
                    <a:pt x="2552" y="0"/>
                  </a:lnTo>
                  <a:lnTo>
                    <a:pt x="2405" y="35"/>
                  </a:lnTo>
                  <a:lnTo>
                    <a:pt x="2227" y="35"/>
                  </a:lnTo>
                  <a:close/>
                </a:path>
              </a:pathLst>
            </a:custGeom>
            <a:solidFill>
              <a:srgbClr val="F8AF32"/>
            </a:solidFill>
            <a:ln w="3175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893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 bwMode="auto">
          <a:xfrm>
            <a:off x="437746" y="2616742"/>
            <a:ext cx="11498094" cy="3385226"/>
          </a:xfrm>
          <a:prstGeom prst="roundRect">
            <a:avLst/>
          </a:prstGeom>
          <a:solidFill>
            <a:schemeClr val="accent1">
              <a:lumMod val="75000"/>
              <a:alpha val="2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Estudos de Planejamento | Relatório R1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33" name="Diagrama 32"/>
          <p:cNvGraphicFramePr/>
          <p:nvPr>
            <p:extLst>
              <p:ext uri="{D42A27DB-BD31-4B8C-83A1-F6EECF244321}">
                <p14:modId xmlns:p14="http://schemas.microsoft.com/office/powerpoint/2010/main" val="2318565962"/>
              </p:ext>
            </p:extLst>
          </p:nvPr>
        </p:nvGraphicFramePr>
        <p:xfrm>
          <a:off x="1196501" y="2762657"/>
          <a:ext cx="10457235" cy="3093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4" name="Grupo 53"/>
          <p:cNvGrpSpPr/>
          <p:nvPr/>
        </p:nvGrpSpPr>
        <p:grpSpPr>
          <a:xfrm>
            <a:off x="220898" y="2616742"/>
            <a:ext cx="726331" cy="3385226"/>
            <a:chOff x="11274358" y="2616742"/>
            <a:chExt cx="726331" cy="3385226"/>
          </a:xfrm>
        </p:grpSpPr>
        <p:sp>
          <p:nvSpPr>
            <p:cNvPr id="45" name="Retângulo de cantos arredondados 44"/>
            <p:cNvSpPr/>
            <p:nvPr/>
          </p:nvSpPr>
          <p:spPr bwMode="auto">
            <a:xfrm>
              <a:off x="11274358" y="2616742"/>
              <a:ext cx="726331" cy="338522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857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ClrTx/>
                <a:buSzTx/>
                <a:buFont typeface="Wingdings" panose="05000000000000000000" pitchFamily="2" charset="2"/>
                <a:buChar char="ü"/>
                <a:tabLst/>
              </a:pPr>
              <a:endParaRPr kumimoji="0" lang="pt-BR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 rot="16200000">
              <a:off x="10719644" y="4011865"/>
              <a:ext cx="18357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200" b="1" dirty="0" smtClean="0">
                  <a:solidFill>
                    <a:srgbClr val="FFC000"/>
                  </a:solidFill>
                  <a:latin typeface="Gill Sans MT" panose="020B0502020104020203" pitchFamily="34" charset="0"/>
                </a:rPr>
                <a:t>Relatório R1</a:t>
              </a:r>
              <a:endParaRPr lang="pt-BR" sz="2200" b="1" dirty="0">
                <a:solidFill>
                  <a:srgbClr val="FFC000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53" name="Retângulo 52"/>
          <p:cNvSpPr/>
          <p:nvPr/>
        </p:nvSpPr>
        <p:spPr>
          <a:xfrm>
            <a:off x="322635" y="1604688"/>
            <a:ext cx="11428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Atendimento ao mercado das distribuidoras, escoamento dos potenciais de geração, expansão das interligações regionais, integração de sistemas isolados,...</a:t>
            </a:r>
            <a:endParaRPr lang="pt-BR" sz="2200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60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78" y="1807795"/>
            <a:ext cx="2886122" cy="408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Retângulo de cantos arredondados 9"/>
          <p:cNvSpPr/>
          <p:nvPr/>
        </p:nvSpPr>
        <p:spPr>
          <a:xfrm>
            <a:off x="4717916" y="1674837"/>
            <a:ext cx="6585626" cy="1055608"/>
          </a:xfrm>
          <a:prstGeom prst="roundRect">
            <a:avLst/>
          </a:prstGeom>
          <a:solidFill>
            <a:srgbClr val="FFC000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O PDE 2029 contempla empreendimentos recomendados em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132 </a:t>
            </a: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relatórios R1.</a:t>
            </a:r>
            <a:endParaRPr lang="pt-BR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00" y="2730445"/>
            <a:ext cx="5656457" cy="30914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Estudos de Planejamento | Relatório R1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29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Estudos de Planejamento | Relatórios</a:t>
            </a:r>
            <a:r>
              <a:rPr lang="en-US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 </a:t>
            </a:r>
            <a:r>
              <a:rPr lang="en-US" altLang="pt-BR" sz="2800" b="1" dirty="0">
                <a:solidFill>
                  <a:srgbClr val="242852"/>
                </a:solidFill>
                <a:latin typeface="Gill Sans MT" panose="020B0502020104020203" pitchFamily="34" charset="0"/>
              </a:rPr>
              <a:t>R2, R3, R4 e R5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458337" y="2223312"/>
            <a:ext cx="5707253" cy="1494141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Transitórios eletromagnéticos</a:t>
            </a: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Especificações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preliminares de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linhas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equipamentos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CA e CC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Requisitos de controle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especiais</a:t>
            </a:r>
            <a:endParaRPr lang="es-ES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311287" y="1493062"/>
            <a:ext cx="5955541" cy="73025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lvl="0"/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Detalhamento</a:t>
            </a:r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das 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Características Técnicas</a:t>
            </a:r>
            <a:r>
              <a:rPr lang="en-US" sz="2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C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Relatório R2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6469235" y="2223312"/>
            <a:ext cx="5364162" cy="1494141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 pitchFamily="2" charset="2"/>
              </a:rPr>
              <a:t>Definição referencial: traçado das linhas e localização das </a:t>
            </a: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 pitchFamily="2" charset="2"/>
              </a:rPr>
              <a:t>SEs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6334297" y="1493062"/>
            <a:ext cx="5597525" cy="73025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1200"/>
              </a:spcBef>
              <a:spcAft>
                <a:spcPts val="40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Avaliação 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Socioambiental</a:t>
            </a:r>
            <a:b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rgbClr val="FFC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Relatório </a:t>
            </a:r>
            <a:r>
              <a:rPr lang="en-US" sz="2000" b="1" dirty="0" smtClean="0">
                <a:solidFill>
                  <a:srgbClr val="FFC000"/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 pitchFamily="2" charset="2"/>
              </a:rPr>
              <a:t>R3 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469113" y="4671440"/>
            <a:ext cx="5699290" cy="1320799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Descrição dos requisitos de medição, proteção e controle </a:t>
            </a: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Compartilhamento e ampliação da infraestrutura física das instalações</a:t>
            </a:r>
            <a:endParaRPr lang="pt-BR" i="1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311287" y="3941190"/>
            <a:ext cx="5955541" cy="73025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Compartilhamento com 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Instalações Existentes </a:t>
            </a:r>
            <a:r>
              <a:rPr lang="en-US" sz="2000" b="1" dirty="0" smtClean="0">
                <a:solidFill>
                  <a:srgbClr val="FFC000"/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 pitchFamily="2" charset="2"/>
              </a:rPr>
              <a:t>Relatório </a:t>
            </a:r>
            <a:r>
              <a:rPr lang="en-US" sz="2000" b="1" dirty="0">
                <a:solidFill>
                  <a:srgbClr val="FFC000"/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 pitchFamily="2" charset="2"/>
              </a:rPr>
              <a:t>R4</a:t>
            </a:r>
            <a:endParaRPr lang="pt-BR" sz="2000" b="1" dirty="0">
              <a:solidFill>
                <a:srgbClr val="FFC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6536704" y="4603346"/>
            <a:ext cx="5364162" cy="1388893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Identificação do padrão fundiário da região</a:t>
            </a: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Realização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 estimativa de custos para preparação do edital do leilão</a:t>
            </a: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6401766" y="3873096"/>
            <a:ext cx="5597525" cy="73025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lvl="0"/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Estimativa de Custos 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Fundiários</a:t>
            </a:r>
            <a:b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rgbClr val="FFC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Relatório </a:t>
            </a:r>
            <a:r>
              <a:rPr lang="en-US" sz="2000" b="1" dirty="0" smtClean="0">
                <a:solidFill>
                  <a:srgbClr val="FFC000"/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 pitchFamily="2" charset="2"/>
              </a:rPr>
              <a:t>R5</a:t>
            </a:r>
            <a:endParaRPr lang="en-US" sz="2000" b="1" dirty="0">
              <a:solidFill>
                <a:srgbClr val="FFC000"/>
              </a:solidFill>
              <a:latin typeface="Gill Sans MT" panose="020B0502020104020203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2381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ítulo 1"/>
          <p:cNvSpPr txBox="1">
            <a:spLocks/>
          </p:cNvSpPr>
          <p:nvPr/>
        </p:nvSpPr>
        <p:spPr bwMode="auto">
          <a:xfrm>
            <a:off x="737748" y="790575"/>
            <a:ext cx="355802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Fluxograma dos </a:t>
            </a:r>
            <a:r>
              <a:rPr lang="pt-BR" altLang="pt-BR" sz="2800" b="1" dirty="0" err="1" smtClean="0">
                <a:solidFill>
                  <a:srgbClr val="242852"/>
                </a:solidFill>
                <a:latin typeface="Gill Sans MT" panose="020B0502020104020203" pitchFamily="34" charset="0"/>
              </a:rPr>
              <a:t>Rs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78" y="1777358"/>
            <a:ext cx="2042977" cy="204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85" y="977106"/>
            <a:ext cx="8770938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376778" y="4398169"/>
            <a:ext cx="3595147" cy="13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pt-BR" altLang="pt-BR" sz="1600" i="1" dirty="0" smtClean="0">
                <a:solidFill>
                  <a:srgbClr val="FF0000"/>
                </a:solidFill>
                <a:latin typeface="Gill Sans MT" panose="020B0502020104020203" pitchFamily="34" charset="0"/>
                <a:cs typeface="+mn-cs"/>
              </a:rPr>
              <a:t>Viabilidade </a:t>
            </a:r>
            <a:r>
              <a:rPr lang="pt-BR" altLang="pt-BR" sz="1600" i="1" dirty="0">
                <a:solidFill>
                  <a:srgbClr val="FF0000"/>
                </a:solidFill>
                <a:latin typeface="Gill Sans MT" panose="020B0502020104020203" pitchFamily="34" charset="0"/>
                <a:cs typeface="+mn-cs"/>
              </a:rPr>
              <a:t>técnico-econômica e socioambiental dos empreendimentos </a:t>
            </a:r>
            <a:r>
              <a:rPr lang="pt-BR" altLang="pt-BR" sz="1600" i="1" dirty="0" smtClean="0">
                <a:solidFill>
                  <a:srgbClr val="FF0000"/>
                </a:solidFill>
                <a:latin typeface="Gill Sans MT" panose="020B0502020104020203" pitchFamily="34" charset="0"/>
                <a:cs typeface="+mn-cs"/>
              </a:rPr>
              <a:t>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pt-BR" altLang="pt-BR" sz="1600" i="1" dirty="0" smtClean="0">
                <a:solidFill>
                  <a:srgbClr val="FF0000"/>
                </a:solidFill>
                <a:latin typeface="Gill Sans MT" panose="020B0502020104020203" pitchFamily="34" charset="0"/>
                <a:cs typeface="+mn-cs"/>
              </a:rPr>
              <a:t>tratada </a:t>
            </a:r>
            <a:r>
              <a:rPr lang="pt-BR" altLang="pt-BR" sz="1600" i="1" dirty="0">
                <a:solidFill>
                  <a:srgbClr val="FF0000"/>
                </a:solidFill>
                <a:latin typeface="Gill Sans MT" panose="020B0502020104020203" pitchFamily="34" charset="0"/>
                <a:cs typeface="+mn-cs"/>
              </a:rPr>
              <a:t>em vários </a:t>
            </a:r>
            <a:r>
              <a:rPr lang="pt-BR" altLang="pt-BR" sz="1600" i="1" dirty="0" smtClean="0">
                <a:solidFill>
                  <a:srgbClr val="FF0000"/>
                </a:solidFill>
                <a:latin typeface="Gill Sans MT" panose="020B0502020104020203" pitchFamily="34" charset="0"/>
                <a:cs typeface="+mn-cs"/>
              </a:rPr>
              <a:t>“capítulos” </a:t>
            </a:r>
            <a:r>
              <a:rPr lang="pt-BR" altLang="pt-BR" sz="1600" i="1" dirty="0">
                <a:solidFill>
                  <a:srgbClr val="FF0000"/>
                </a:solidFill>
                <a:latin typeface="Gill Sans MT" panose="020B0502020104020203" pitchFamily="34" charset="0"/>
                <a:cs typeface="+mn-cs"/>
              </a:rPr>
              <a:t>(</a:t>
            </a:r>
            <a:r>
              <a:rPr lang="pt-BR" altLang="pt-BR" sz="1600" i="1" dirty="0" err="1">
                <a:solidFill>
                  <a:srgbClr val="FF0000"/>
                </a:solidFill>
                <a:latin typeface="Gill Sans MT" panose="020B0502020104020203" pitchFamily="34" charset="0"/>
                <a:cs typeface="+mn-cs"/>
              </a:rPr>
              <a:t>Rs</a:t>
            </a:r>
            <a:r>
              <a:rPr lang="pt-BR" altLang="pt-BR" sz="1600" i="1" dirty="0">
                <a:solidFill>
                  <a:srgbClr val="FF0000"/>
                </a:solidFill>
                <a:latin typeface="Gill Sans MT" panose="020B0502020104020203" pitchFamily="34" charset="0"/>
                <a:cs typeface="+mn-cs"/>
              </a:rPr>
              <a:t>)  </a:t>
            </a:r>
            <a:r>
              <a:rPr lang="pt-BR" altLang="pt-BR" sz="1600" i="1" dirty="0" smtClean="0">
                <a:solidFill>
                  <a:srgbClr val="FF0000"/>
                </a:solidFill>
                <a:latin typeface="Gill Sans MT" panose="020B0502020104020203" pitchFamily="34" charset="0"/>
                <a:cs typeface="+mn-cs"/>
              </a:rPr>
              <a:t>inter-relacionados</a:t>
            </a:r>
            <a:endParaRPr lang="pt-BR" altLang="pt-BR" sz="28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91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Aprimoramentos no Processo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33" name="Diagrama 32"/>
          <p:cNvGraphicFramePr/>
          <p:nvPr>
            <p:extLst>
              <p:ext uri="{D42A27DB-BD31-4B8C-83A1-F6EECF244321}">
                <p14:modId xmlns:p14="http://schemas.microsoft.com/office/powerpoint/2010/main" val="2608848339"/>
              </p:ext>
            </p:extLst>
          </p:nvPr>
        </p:nvGraphicFramePr>
        <p:xfrm>
          <a:off x="574174" y="1491965"/>
          <a:ext cx="9758545" cy="452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" name="Imagem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56681" y="1629125"/>
            <a:ext cx="1329415" cy="116579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19917" y="3257550"/>
            <a:ext cx="964184" cy="922263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9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2767" y="4699594"/>
            <a:ext cx="1054788" cy="12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46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Outorga dos Empreendimentos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4931370" y="2587505"/>
            <a:ext cx="4487397" cy="7150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Gill Sans MT" panose="020B0502020104020203" pitchFamily="34" charset="0"/>
              </a:rPr>
              <a:t>PET – Programa de Expansão da Transmissão</a:t>
            </a:r>
            <a:br>
              <a:rPr lang="pt-BR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pt-BR" dirty="0">
                <a:solidFill>
                  <a:schemeClr val="bg1"/>
                </a:solidFill>
                <a:latin typeface="Gill Sans MT" panose="020B0502020104020203" pitchFamily="34" charset="0"/>
              </a:rPr>
              <a:t>(determinativo) – 6 anos iniciais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4931370" y="1810974"/>
            <a:ext cx="4487397" cy="7150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PELP – Plano de Expansão de Longo Prazo (indicativo) – a partir do 7º ano</a:t>
            </a:r>
            <a:endParaRPr lang="pt-BR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936370" y="4902199"/>
            <a:ext cx="3330882" cy="7150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Gill Sans MT" panose="020B0502020104020203" pitchFamily="34" charset="0"/>
              </a:rPr>
              <a:t>PDE – Plano Decenal de Energia</a:t>
            </a:r>
            <a:br>
              <a:rPr lang="pt-BR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pt-BR" dirty="0">
                <a:solidFill>
                  <a:schemeClr val="bg1"/>
                </a:solidFill>
                <a:latin typeface="Gill Sans MT" panose="020B0502020104020203" pitchFamily="34" charset="0"/>
              </a:rPr>
              <a:t>10 anos iniciais</a:t>
            </a: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5376630" y="3921176"/>
            <a:ext cx="3596876" cy="102155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POTEE –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Plano de Outorgas de Empreendimentos de Transmissão</a:t>
            </a:r>
            <a:b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6 anos iniciais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5026652" y="5540840"/>
            <a:ext cx="1520280" cy="408623"/>
          </a:xfrm>
          <a:prstGeom prst="roundRect">
            <a:avLst/>
          </a:prstGeom>
          <a:solidFill>
            <a:srgbClr val="FFC000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Leilões</a:t>
            </a:r>
            <a:endParaRPr lang="pt-BR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60" name="CaixaDeTexto 156"/>
          <p:cNvSpPr txBox="1">
            <a:spLocks noChangeArrowheads="1"/>
          </p:cNvSpPr>
          <p:nvPr/>
        </p:nvSpPr>
        <p:spPr bwMode="auto">
          <a:xfrm>
            <a:off x="3818204" y="2779261"/>
            <a:ext cx="1112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 smtClean="0">
                <a:latin typeface="Gill Sans MT" panose="020B0502020104020203" pitchFamily="34" charset="0"/>
              </a:rPr>
              <a:t>obras não</a:t>
            </a:r>
            <a:br>
              <a:rPr lang="pt-BR" altLang="pt-BR" sz="1600" dirty="0" smtClean="0">
                <a:latin typeface="Gill Sans MT" panose="020B0502020104020203" pitchFamily="34" charset="0"/>
              </a:rPr>
            </a:br>
            <a:r>
              <a:rPr lang="pt-BR" altLang="pt-BR" sz="1600" dirty="0" smtClean="0">
                <a:latin typeface="Gill Sans MT" panose="020B0502020104020203" pitchFamily="34" charset="0"/>
              </a:rPr>
              <a:t>outorgadas</a:t>
            </a:r>
            <a:endParaRPr lang="pt-BR" altLang="pt-BR" sz="1600" dirty="0">
              <a:latin typeface="Gill Sans MT" panose="020B0502020104020203" pitchFamily="34" charset="0"/>
            </a:endParaRPr>
          </a:p>
        </p:txBody>
      </p:sp>
      <p:sp>
        <p:nvSpPr>
          <p:cNvPr id="161" name="CaixaDeTexto 156"/>
          <p:cNvSpPr txBox="1">
            <a:spLocks noChangeArrowheads="1"/>
          </p:cNvSpPr>
          <p:nvPr/>
        </p:nvSpPr>
        <p:spPr bwMode="auto">
          <a:xfrm>
            <a:off x="2601811" y="4147807"/>
            <a:ext cx="166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 smtClean="0">
                <a:latin typeface="Gill Sans MT" panose="020B0502020104020203" pitchFamily="34" charset="0"/>
              </a:rPr>
              <a:t>obras outorgadas + não outorgadas</a:t>
            </a:r>
            <a:endParaRPr lang="pt-BR" altLang="pt-BR" sz="1600" dirty="0">
              <a:latin typeface="Gill Sans MT" panose="020B0502020104020203" pitchFamily="34" charset="0"/>
            </a:endParaRPr>
          </a:p>
        </p:txBody>
      </p:sp>
      <p:sp>
        <p:nvSpPr>
          <p:cNvPr id="157" name="Chave esquerda 156"/>
          <p:cNvSpPr/>
          <p:nvPr/>
        </p:nvSpPr>
        <p:spPr>
          <a:xfrm>
            <a:off x="4699826" y="2327423"/>
            <a:ext cx="95007" cy="496924"/>
          </a:xfrm>
          <a:prstGeom prst="leftBrace">
            <a:avLst/>
          </a:prstGeom>
          <a:ln w="12700">
            <a:solidFill>
              <a:srgbClr val="4A66AC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6" name="Conector de seta reta 175"/>
          <p:cNvCxnSpPr/>
          <p:nvPr/>
        </p:nvCxnSpPr>
        <p:spPr>
          <a:xfrm>
            <a:off x="8432425" y="4998383"/>
            <a:ext cx="0" cy="495106"/>
          </a:xfrm>
          <a:prstGeom prst="straightConnector1">
            <a:avLst/>
          </a:prstGeom>
          <a:noFill/>
          <a:ln w="889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7" name="Conector de seta reta 176"/>
          <p:cNvCxnSpPr/>
          <p:nvPr/>
        </p:nvCxnSpPr>
        <p:spPr>
          <a:xfrm>
            <a:off x="7175068" y="3376505"/>
            <a:ext cx="0" cy="495106"/>
          </a:xfrm>
          <a:prstGeom prst="straightConnector1">
            <a:avLst/>
          </a:prstGeom>
          <a:noFill/>
          <a:ln w="889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8" name="Conector de seta reta 177"/>
          <p:cNvCxnSpPr/>
          <p:nvPr/>
        </p:nvCxnSpPr>
        <p:spPr>
          <a:xfrm>
            <a:off x="2506205" y="4121159"/>
            <a:ext cx="0" cy="664853"/>
          </a:xfrm>
          <a:prstGeom prst="straightConnector1">
            <a:avLst/>
          </a:prstGeom>
          <a:noFill/>
          <a:ln w="889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0" name="Conector de seta reta 179"/>
          <p:cNvCxnSpPr/>
          <p:nvPr/>
        </p:nvCxnSpPr>
        <p:spPr>
          <a:xfrm flipV="1">
            <a:off x="3950649" y="2583294"/>
            <a:ext cx="633207" cy="0"/>
          </a:xfrm>
          <a:prstGeom prst="straightConnector1">
            <a:avLst/>
          </a:prstGeom>
          <a:noFill/>
          <a:ln w="889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Retângulo 1"/>
          <p:cNvSpPr/>
          <p:nvPr/>
        </p:nvSpPr>
        <p:spPr>
          <a:xfrm>
            <a:off x="610166" y="2455015"/>
            <a:ext cx="4667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1200"/>
              </a:spcBef>
              <a:spcAft>
                <a:spcPts val="400"/>
              </a:spcAft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 pitchFamily="2" charset="2"/>
              </a:rPr>
              <a:t>R1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897119" y="5037295"/>
            <a:ext cx="177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1200"/>
              </a:spcBef>
              <a:spcAft>
                <a:spcPts val="400"/>
              </a:spcAft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Wingdings" pitchFamily="2" charset="2"/>
              </a:rPr>
              <a:t>R2, R3, R4 e R5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Gill Sans MT" panose="020B0502020104020203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7544842" y="5540840"/>
            <a:ext cx="1775166" cy="408623"/>
          </a:xfrm>
          <a:prstGeom prst="roundRect">
            <a:avLst/>
          </a:prstGeom>
          <a:solidFill>
            <a:srgbClr val="FFC000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Autorizações</a:t>
            </a:r>
            <a:endParaRPr lang="pt-BR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5786792" y="5008111"/>
            <a:ext cx="0" cy="495106"/>
          </a:xfrm>
          <a:prstGeom prst="straightConnector1">
            <a:avLst/>
          </a:prstGeom>
          <a:noFill/>
          <a:ln w="889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Elipse 23"/>
          <p:cNvSpPr/>
          <p:nvPr/>
        </p:nvSpPr>
        <p:spPr>
          <a:xfrm>
            <a:off x="1102025" y="1407765"/>
            <a:ext cx="2732654" cy="26293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Elipse 4"/>
          <p:cNvSpPr/>
          <p:nvPr/>
        </p:nvSpPr>
        <p:spPr>
          <a:xfrm>
            <a:off x="1502213" y="1792821"/>
            <a:ext cx="1932278" cy="18592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ts val="0"/>
              </a:spcAft>
            </a:pP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Novas instalações de transmissão recomendadas</a:t>
            </a:r>
          </a:p>
        </p:txBody>
      </p:sp>
      <p:sp>
        <p:nvSpPr>
          <p:cNvPr id="27" name="Retângulo 22"/>
          <p:cNvSpPr>
            <a:spLocks noChangeArrowheads="1"/>
          </p:cNvSpPr>
          <p:nvPr/>
        </p:nvSpPr>
        <p:spPr bwMode="auto">
          <a:xfrm>
            <a:off x="10122280" y="3225171"/>
            <a:ext cx="472660" cy="36933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pt-BR" altLang="pt-BR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8" name="CaixaDeTexto 156"/>
          <p:cNvSpPr txBox="1">
            <a:spLocks noChangeArrowheads="1"/>
          </p:cNvSpPr>
          <p:nvPr/>
        </p:nvSpPr>
        <p:spPr bwMode="auto">
          <a:xfrm>
            <a:off x="10652252" y="3227023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dirty="0" smtClean="0">
                <a:latin typeface="Gill Sans MT" panose="020B0502020104020203" pitchFamily="34" charset="0"/>
              </a:rPr>
              <a:t>EPE</a:t>
            </a:r>
            <a:endParaRPr lang="pt-BR" altLang="pt-BR" sz="1800" dirty="0">
              <a:latin typeface="Gill Sans MT" panose="020B0502020104020203" pitchFamily="34" charset="0"/>
            </a:endParaRPr>
          </a:p>
        </p:txBody>
      </p:sp>
      <p:sp>
        <p:nvSpPr>
          <p:cNvPr id="29" name="Retângulo 28"/>
          <p:cNvSpPr/>
          <p:nvPr/>
        </p:nvSpPr>
        <p:spPr bwMode="auto">
          <a:xfrm>
            <a:off x="10122280" y="3710433"/>
            <a:ext cx="471911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pt-BR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0" name="CaixaDeTexto 158"/>
          <p:cNvSpPr txBox="1">
            <a:spLocks noChangeArrowheads="1"/>
          </p:cNvSpPr>
          <p:nvPr/>
        </p:nvSpPr>
        <p:spPr bwMode="auto">
          <a:xfrm>
            <a:off x="10652252" y="3688520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dirty="0" smtClean="0">
                <a:latin typeface="Gill Sans MT" panose="020B0502020104020203" pitchFamily="34" charset="0"/>
              </a:rPr>
              <a:t>MME</a:t>
            </a:r>
            <a:endParaRPr lang="pt-BR" altLang="pt-BR" sz="1800" dirty="0">
              <a:latin typeface="Gill Sans MT" panose="020B0502020104020203" pitchFamily="34" charset="0"/>
            </a:endParaRPr>
          </a:p>
        </p:txBody>
      </p:sp>
      <p:sp>
        <p:nvSpPr>
          <p:cNvPr id="31" name="Retângulo 16"/>
          <p:cNvSpPr>
            <a:spLocks noChangeArrowheads="1"/>
          </p:cNvSpPr>
          <p:nvPr/>
        </p:nvSpPr>
        <p:spPr bwMode="auto">
          <a:xfrm>
            <a:off x="10122280" y="4168982"/>
            <a:ext cx="474039" cy="369332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pt-BR" altLang="pt-BR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2" name="CaixaDeTexto 160"/>
          <p:cNvSpPr txBox="1">
            <a:spLocks noChangeArrowheads="1"/>
          </p:cNvSpPr>
          <p:nvPr/>
        </p:nvSpPr>
        <p:spPr bwMode="auto">
          <a:xfrm>
            <a:off x="10652252" y="4179201"/>
            <a:ext cx="862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dirty="0" smtClean="0">
                <a:latin typeface="Gill Sans MT" panose="020B0502020104020203" pitchFamily="34" charset="0"/>
              </a:rPr>
              <a:t>ANEEL</a:t>
            </a:r>
            <a:endParaRPr lang="pt-BR" altLang="pt-BR" sz="1800" dirty="0">
              <a:latin typeface="Gill Sans MT" panose="020B0502020104020203" pitchFamily="34" charset="0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9957642" y="3066148"/>
            <a:ext cx="1529103" cy="161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03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Leilões de Transmissão | Site da EPE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18490" r="8492" b="18927"/>
          <a:stretch/>
        </p:blipFill>
        <p:spPr>
          <a:xfrm>
            <a:off x="0" y="1470975"/>
            <a:ext cx="12192000" cy="53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56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3"/>
          <p:cNvSpPr txBox="1">
            <a:spLocks noChangeArrowheads="1"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E29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altLang="pt-BR" dirty="0" smtClean="0">
                <a:latin typeface="Gill Sans MT" panose="020B0502020104020203" pitchFamily="34" charset="0"/>
              </a:rPr>
              <a:t>Sumário</a:t>
            </a:r>
          </a:p>
        </p:txBody>
      </p:sp>
      <p:graphicFrame>
        <p:nvGraphicFramePr>
          <p:cNvPr id="4" name="Diagrama 3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708564"/>
              </p:ext>
            </p:extLst>
          </p:nvPr>
        </p:nvGraphicFramePr>
        <p:xfrm>
          <a:off x="2278963" y="1167370"/>
          <a:ext cx="8169961" cy="505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6470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Interligações Regionais | Evolução Planejada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88" y="1212368"/>
            <a:ext cx="9434265" cy="492169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84917" y="1362075"/>
            <a:ext cx="37019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Capacidade Atual dos Principais Troncos de Interligação (out/19)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670133" y="1362074"/>
            <a:ext cx="42423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Capacidade a partir de 2023 dos Principais Troncos de Interligação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7161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a 30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617114"/>
              </p:ext>
            </p:extLst>
          </p:nvPr>
        </p:nvGraphicFramePr>
        <p:xfrm>
          <a:off x="2278963" y="1167370"/>
          <a:ext cx="8169961" cy="505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23"/>
          <p:cNvSpPr txBox="1">
            <a:spLocks noChangeArrowheads="1"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E29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altLang="pt-BR" dirty="0" smtClean="0">
                <a:latin typeface="Gill Sans MT" panose="020B0502020104020203" pitchFamily="34" charset="0"/>
              </a:rPr>
              <a:t>Sumário</a:t>
            </a:r>
          </a:p>
        </p:txBody>
      </p:sp>
    </p:spTree>
    <p:extLst>
      <p:ext uri="{BB962C8B-B14F-4D97-AF65-F5344CB8AC3E}">
        <p14:creationId xmlns:p14="http://schemas.microsoft.com/office/powerpoint/2010/main" val="1300625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775986"/>
              </p:ext>
            </p:extLst>
          </p:nvPr>
        </p:nvGraphicFramePr>
        <p:xfrm>
          <a:off x="1649949" y="1362074"/>
          <a:ext cx="8854221" cy="489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022088" y="1299615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N→SE/CO</a:t>
            </a:r>
          </a:p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13.400 MW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62144" y="3451512"/>
            <a:ext cx="1093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NE→SE/CO</a:t>
            </a:r>
          </a:p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6.000 MW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55328" y="3071491"/>
            <a:ext cx="103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N→NE</a:t>
            </a:r>
          </a:p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7.300 MW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93101" y="1299614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SE→S</a:t>
            </a:r>
          </a:p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13.400 MW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Interligações Regionais | Evolução Planejada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61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66780"/>
              </p:ext>
            </p:extLst>
          </p:nvPr>
        </p:nvGraphicFramePr>
        <p:xfrm>
          <a:off x="1649949" y="1362074"/>
          <a:ext cx="8854221" cy="489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022088" y="1299615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N→SE/CO</a:t>
            </a:r>
          </a:p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13.400 MW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62144" y="3451512"/>
            <a:ext cx="1093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NE→SE/CO</a:t>
            </a:r>
          </a:p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6.000 MW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55328" y="3071491"/>
            <a:ext cx="103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N→NE</a:t>
            </a:r>
          </a:p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7.300 MW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93101" y="1299614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SE→S</a:t>
            </a:r>
          </a:p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13.400 MW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3" name="Seta para baixo 12"/>
          <p:cNvSpPr/>
          <p:nvPr/>
        </p:nvSpPr>
        <p:spPr bwMode="auto">
          <a:xfrm>
            <a:off x="4434416" y="2457450"/>
            <a:ext cx="548640" cy="906428"/>
          </a:xfrm>
          <a:prstGeom prst="downArrow">
            <a:avLst/>
          </a:prstGeom>
          <a:solidFill>
            <a:srgbClr val="63972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Interligações Regionais | Evolução Planejada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84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Interligação NE→SE/CO | </a:t>
            </a:r>
            <a:r>
              <a:rPr lang="pt-BR" altLang="pt-BR" sz="2800" b="1" dirty="0">
                <a:solidFill>
                  <a:srgbClr val="242852"/>
                </a:solidFill>
                <a:latin typeface="Gill Sans MT" panose="020B0502020104020203" pitchFamily="34" charset="0"/>
              </a:rPr>
              <a:t>Estudo em Andamento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976312" y="1485900"/>
            <a:ext cx="6521768" cy="5897880"/>
            <a:chOff x="1547813" y="1700213"/>
            <a:chExt cx="5873750" cy="5229225"/>
          </a:xfrm>
        </p:grpSpPr>
        <p:sp>
          <p:nvSpPr>
            <p:cNvPr id="534" name="Elipse 533"/>
            <p:cNvSpPr/>
            <p:nvPr/>
          </p:nvSpPr>
          <p:spPr bwMode="auto">
            <a:xfrm>
              <a:off x="5411788" y="2185988"/>
              <a:ext cx="1511300" cy="525462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cxnSp>
          <p:nvCxnSpPr>
            <p:cNvPr id="538" name="Conector reto 151"/>
            <p:cNvCxnSpPr>
              <a:cxnSpLocks noChangeShapeType="1"/>
              <a:endCxn id="759" idx="6"/>
            </p:cNvCxnSpPr>
            <p:nvPr/>
          </p:nvCxnSpPr>
          <p:spPr bwMode="auto">
            <a:xfrm flipH="1">
              <a:off x="4992688" y="4227513"/>
              <a:ext cx="679450" cy="476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9" name="Conector reto 191"/>
            <p:cNvCxnSpPr>
              <a:cxnSpLocks noChangeShapeType="1"/>
            </p:cNvCxnSpPr>
            <p:nvPr/>
          </p:nvCxnSpPr>
          <p:spPr bwMode="auto">
            <a:xfrm flipH="1">
              <a:off x="5670550" y="4900613"/>
              <a:ext cx="968375" cy="33178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0" name="Conector reto 203"/>
            <p:cNvCxnSpPr>
              <a:cxnSpLocks noChangeShapeType="1"/>
              <a:stCxn id="590" idx="5"/>
            </p:cNvCxnSpPr>
            <p:nvPr/>
          </p:nvCxnSpPr>
          <p:spPr bwMode="auto">
            <a:xfrm>
              <a:off x="6959600" y="3546475"/>
              <a:ext cx="127000" cy="10477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1" name="Conector reto 191"/>
            <p:cNvCxnSpPr>
              <a:cxnSpLocks noChangeShapeType="1"/>
            </p:cNvCxnSpPr>
            <p:nvPr/>
          </p:nvCxnSpPr>
          <p:spPr bwMode="auto">
            <a:xfrm flipH="1">
              <a:off x="6699250" y="4184650"/>
              <a:ext cx="349250" cy="6604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" name="Conector reto 187"/>
            <p:cNvCxnSpPr>
              <a:cxnSpLocks noChangeShapeType="1"/>
            </p:cNvCxnSpPr>
            <p:nvPr/>
          </p:nvCxnSpPr>
          <p:spPr bwMode="auto">
            <a:xfrm>
              <a:off x="6629400" y="2659063"/>
              <a:ext cx="428625" cy="6858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" name="Corda 542"/>
            <p:cNvSpPr/>
            <p:nvPr/>
          </p:nvSpPr>
          <p:spPr bwMode="auto">
            <a:xfrm rot="6744632">
              <a:off x="2778919" y="3999706"/>
              <a:ext cx="2871788" cy="2987675"/>
            </a:xfrm>
            <a:prstGeom prst="chord">
              <a:avLst>
                <a:gd name="adj1" fmla="val 3745408"/>
                <a:gd name="adj2" fmla="val 15167414"/>
              </a:avLst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544" name="Elipse 543"/>
            <p:cNvSpPr/>
            <p:nvPr/>
          </p:nvSpPr>
          <p:spPr bwMode="auto">
            <a:xfrm>
              <a:off x="2363788" y="1700213"/>
              <a:ext cx="2257425" cy="1249362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545" name="Forma livre 223"/>
            <p:cNvSpPr>
              <a:spLocks/>
            </p:cNvSpPr>
            <p:nvPr/>
          </p:nvSpPr>
          <p:spPr bwMode="auto">
            <a:xfrm>
              <a:off x="5005388" y="2659063"/>
              <a:ext cx="666750" cy="931862"/>
            </a:xfrm>
            <a:custGeom>
              <a:avLst/>
              <a:gdLst>
                <a:gd name="T0" fmla="*/ 0 w 621102"/>
                <a:gd name="T1" fmla="*/ 177928 h 992038"/>
                <a:gd name="T2" fmla="*/ 597455 w 621102"/>
                <a:gd name="T3" fmla="*/ 160911 h 992038"/>
                <a:gd name="T4" fmla="*/ 4301671 w 621102"/>
                <a:gd name="T5" fmla="*/ 0 h 9920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1102" h="992038">
                  <a:moveTo>
                    <a:pt x="0" y="992038"/>
                  </a:moveTo>
                  <a:lnTo>
                    <a:pt x="86264" y="897147"/>
                  </a:lnTo>
                  <a:lnTo>
                    <a:pt x="621102" y="0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546" name="Forma livre 224"/>
            <p:cNvSpPr>
              <a:spLocks/>
            </p:cNvSpPr>
            <p:nvPr/>
          </p:nvSpPr>
          <p:spPr bwMode="auto">
            <a:xfrm>
              <a:off x="4981575" y="2620963"/>
              <a:ext cx="598488" cy="1019175"/>
            </a:xfrm>
            <a:custGeom>
              <a:avLst/>
              <a:gdLst>
                <a:gd name="T0" fmla="*/ 0 w 560717"/>
                <a:gd name="T1" fmla="*/ 657104 h 1035170"/>
                <a:gd name="T2" fmla="*/ 63091 w 560717"/>
                <a:gd name="T3" fmla="*/ 558537 h 1035170"/>
                <a:gd name="T4" fmla="*/ 4100789 w 560717"/>
                <a:gd name="T5" fmla="*/ 0 h 10351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0717" h="1035170">
                  <a:moveTo>
                    <a:pt x="0" y="1035170"/>
                  </a:moveTo>
                  <a:lnTo>
                    <a:pt x="8626" y="879894"/>
                  </a:lnTo>
                  <a:lnTo>
                    <a:pt x="560717" y="0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cxnSp>
          <p:nvCxnSpPr>
            <p:cNvPr id="547" name="Conector reto 308"/>
            <p:cNvCxnSpPr>
              <a:cxnSpLocks noChangeShapeType="1"/>
              <a:stCxn id="706" idx="3"/>
            </p:cNvCxnSpPr>
            <p:nvPr/>
          </p:nvCxnSpPr>
          <p:spPr bwMode="auto">
            <a:xfrm flipH="1">
              <a:off x="4659313" y="3671888"/>
              <a:ext cx="290512" cy="4778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8" name="Conector reto 292"/>
            <p:cNvCxnSpPr>
              <a:cxnSpLocks noChangeShapeType="1"/>
              <a:endCxn id="625" idx="1"/>
            </p:cNvCxnSpPr>
            <p:nvPr/>
          </p:nvCxnSpPr>
          <p:spPr bwMode="auto">
            <a:xfrm>
              <a:off x="2717800" y="2422525"/>
              <a:ext cx="77788" cy="29527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9" name="Conector reto 292"/>
            <p:cNvCxnSpPr>
              <a:cxnSpLocks noChangeShapeType="1"/>
              <a:stCxn id="752" idx="3"/>
              <a:endCxn id="620" idx="1"/>
            </p:cNvCxnSpPr>
            <p:nvPr/>
          </p:nvCxnSpPr>
          <p:spPr bwMode="auto">
            <a:xfrm flipH="1">
              <a:off x="2570163" y="2400300"/>
              <a:ext cx="117475" cy="3048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0" name="Text Box 364"/>
            <p:cNvSpPr txBox="1">
              <a:spLocks noChangeArrowheads="1"/>
            </p:cNvSpPr>
            <p:nvPr/>
          </p:nvSpPr>
          <p:spPr bwMode="auto">
            <a:xfrm>
              <a:off x="2441575" y="2109788"/>
              <a:ext cx="44608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Xingu</a:t>
              </a:r>
            </a:p>
          </p:txBody>
        </p:sp>
        <p:cxnSp>
          <p:nvCxnSpPr>
            <p:cNvPr id="551" name="Conector reto 156"/>
            <p:cNvCxnSpPr>
              <a:cxnSpLocks noChangeShapeType="1"/>
            </p:cNvCxnSpPr>
            <p:nvPr/>
          </p:nvCxnSpPr>
          <p:spPr bwMode="auto">
            <a:xfrm flipH="1" flipV="1">
              <a:off x="5549900" y="3324225"/>
              <a:ext cx="400050" cy="6413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2" name="Conector reto 131"/>
            <p:cNvCxnSpPr>
              <a:cxnSpLocks noChangeShapeType="1"/>
              <a:endCxn id="759" idx="7"/>
            </p:cNvCxnSpPr>
            <p:nvPr/>
          </p:nvCxnSpPr>
          <p:spPr bwMode="auto">
            <a:xfrm flipH="1">
              <a:off x="4979988" y="4102100"/>
              <a:ext cx="131762" cy="1412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" name="Text Box 202"/>
            <p:cNvSpPr txBox="1">
              <a:spLocks noChangeArrowheads="1"/>
            </p:cNvSpPr>
            <p:nvPr/>
          </p:nvSpPr>
          <p:spPr bwMode="auto">
            <a:xfrm>
              <a:off x="3186113" y="1701800"/>
              <a:ext cx="68738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3600" b="1">
                  <a:latin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554" name="Text Box 364"/>
            <p:cNvSpPr txBox="1">
              <a:spLocks noChangeArrowheads="1"/>
            </p:cNvSpPr>
            <p:nvPr/>
          </p:nvSpPr>
          <p:spPr bwMode="auto">
            <a:xfrm>
              <a:off x="3622675" y="3125788"/>
              <a:ext cx="620713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Miracema</a:t>
              </a:r>
            </a:p>
          </p:txBody>
        </p:sp>
        <p:sp>
          <p:nvSpPr>
            <p:cNvPr id="555" name="Text Box 364"/>
            <p:cNvSpPr txBox="1">
              <a:spLocks noChangeArrowheads="1"/>
            </p:cNvSpPr>
            <p:nvPr/>
          </p:nvSpPr>
          <p:spPr bwMode="auto">
            <a:xfrm>
              <a:off x="4351338" y="2760663"/>
              <a:ext cx="5270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Colinas</a:t>
              </a:r>
            </a:p>
          </p:txBody>
        </p:sp>
        <p:sp>
          <p:nvSpPr>
            <p:cNvPr id="556" name="Text Box 364"/>
            <p:cNvSpPr txBox="1">
              <a:spLocks noChangeArrowheads="1"/>
            </p:cNvSpPr>
            <p:nvPr/>
          </p:nvSpPr>
          <p:spPr bwMode="auto">
            <a:xfrm>
              <a:off x="4060825" y="2128838"/>
              <a:ext cx="54768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 dirty="0">
                  <a:latin typeface="Arial Narrow" panose="020B0606020202030204" pitchFamily="34" charset="0"/>
                </a:rPr>
                <a:t>P. Dutra</a:t>
              </a:r>
            </a:p>
          </p:txBody>
        </p:sp>
        <p:sp>
          <p:nvSpPr>
            <p:cNvPr id="557" name="Text Box 364"/>
            <p:cNvSpPr txBox="1">
              <a:spLocks noChangeArrowheads="1"/>
            </p:cNvSpPr>
            <p:nvPr/>
          </p:nvSpPr>
          <p:spPr bwMode="auto">
            <a:xfrm>
              <a:off x="4987925" y="3540125"/>
              <a:ext cx="525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Rio das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  Éguas</a:t>
              </a:r>
            </a:p>
          </p:txBody>
        </p:sp>
        <p:sp>
          <p:nvSpPr>
            <p:cNvPr id="558" name="Text Box 202"/>
            <p:cNvSpPr txBox="1">
              <a:spLocks noChangeArrowheads="1"/>
            </p:cNvSpPr>
            <p:nvPr/>
          </p:nvSpPr>
          <p:spPr bwMode="auto">
            <a:xfrm>
              <a:off x="3013075" y="4591050"/>
              <a:ext cx="1203325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4400" b="1">
                  <a:latin typeface="Tahoma" panose="020B0604030504040204" pitchFamily="34" charset="0"/>
                  <a:cs typeface="Tahoma" panose="020B0604030504040204" pitchFamily="34" charset="0"/>
                </a:rPr>
                <a:t>SE</a:t>
              </a:r>
            </a:p>
          </p:txBody>
        </p:sp>
        <p:sp>
          <p:nvSpPr>
            <p:cNvPr id="559" name="Forma livre 558"/>
            <p:cNvSpPr/>
            <p:nvPr/>
          </p:nvSpPr>
          <p:spPr bwMode="auto">
            <a:xfrm>
              <a:off x="2801938" y="2862263"/>
              <a:ext cx="1704975" cy="2065337"/>
            </a:xfrm>
            <a:custGeom>
              <a:avLst/>
              <a:gdLst>
                <a:gd name="connsiteX0" fmla="*/ 0 w 972151"/>
                <a:gd name="connsiteY0" fmla="*/ 0 h 1376413"/>
                <a:gd name="connsiteX1" fmla="*/ 0 w 972151"/>
                <a:gd name="connsiteY1" fmla="*/ 182880 h 1376413"/>
                <a:gd name="connsiteX2" fmla="*/ 972151 w 972151"/>
                <a:gd name="connsiteY2" fmla="*/ 1241659 h 1376413"/>
                <a:gd name="connsiteX3" fmla="*/ 972151 w 972151"/>
                <a:gd name="connsiteY3" fmla="*/ 1376413 h 137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151" h="1376413">
                  <a:moveTo>
                    <a:pt x="0" y="0"/>
                  </a:moveTo>
                  <a:lnTo>
                    <a:pt x="0" y="182880"/>
                  </a:lnTo>
                  <a:lnTo>
                    <a:pt x="972151" y="1241659"/>
                  </a:lnTo>
                  <a:lnTo>
                    <a:pt x="972151" y="1376413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cxnSp>
          <p:nvCxnSpPr>
            <p:cNvPr id="560" name="Conector reto 3"/>
            <p:cNvCxnSpPr>
              <a:cxnSpLocks noChangeShapeType="1"/>
            </p:cNvCxnSpPr>
            <p:nvPr/>
          </p:nvCxnSpPr>
          <p:spPr bwMode="auto">
            <a:xfrm>
              <a:off x="4979988" y="3632200"/>
              <a:ext cx="131762" cy="47466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1" name="Oval 74"/>
            <p:cNvSpPr>
              <a:spLocks noChangeAspect="1" noChangeArrowheads="1"/>
            </p:cNvSpPr>
            <p:nvPr/>
          </p:nvSpPr>
          <p:spPr bwMode="auto">
            <a:xfrm>
              <a:off x="5054600" y="4059238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562" name="Rectangle 63"/>
            <p:cNvSpPr>
              <a:spLocks noChangeArrowheads="1"/>
            </p:cNvSpPr>
            <p:nvPr/>
          </p:nvSpPr>
          <p:spPr bwMode="auto">
            <a:xfrm>
              <a:off x="5167313" y="4014788"/>
              <a:ext cx="379412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Arinos 2</a:t>
              </a:r>
            </a:p>
          </p:txBody>
        </p:sp>
        <p:sp>
          <p:nvSpPr>
            <p:cNvPr id="563" name="Rectangle 63"/>
            <p:cNvSpPr>
              <a:spLocks noChangeArrowheads="1"/>
            </p:cNvSpPr>
            <p:nvPr/>
          </p:nvSpPr>
          <p:spPr bwMode="auto">
            <a:xfrm>
              <a:off x="5956300" y="4000500"/>
              <a:ext cx="4619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Janaúba 3</a:t>
              </a:r>
            </a:p>
          </p:txBody>
        </p:sp>
        <p:sp>
          <p:nvSpPr>
            <p:cNvPr id="564" name="Forma livre 264"/>
            <p:cNvSpPr>
              <a:spLocks/>
            </p:cNvSpPr>
            <p:nvPr/>
          </p:nvSpPr>
          <p:spPr bwMode="auto">
            <a:xfrm>
              <a:off x="5356225" y="3976688"/>
              <a:ext cx="627063" cy="649287"/>
            </a:xfrm>
            <a:custGeom>
              <a:avLst/>
              <a:gdLst>
                <a:gd name="T0" fmla="*/ 1 w 914400"/>
                <a:gd name="T1" fmla="*/ 0 h 1477926"/>
                <a:gd name="T2" fmla="*/ 1 w 914400"/>
                <a:gd name="T3" fmla="*/ 0 h 1477926"/>
                <a:gd name="T4" fmla="*/ 0 w 914400"/>
                <a:gd name="T5" fmla="*/ 0 h 1477926"/>
                <a:gd name="T6" fmla="*/ 0 60000 65536"/>
                <a:gd name="T7" fmla="*/ 0 60000 65536"/>
                <a:gd name="T8" fmla="*/ 0 60000 65536"/>
                <a:gd name="T9" fmla="*/ 0 w 914400"/>
                <a:gd name="T10" fmla="*/ 0 h 1477926"/>
                <a:gd name="T11" fmla="*/ 914400 w 914400"/>
                <a:gd name="T12" fmla="*/ 1477926 h 14779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4400" h="1477926">
                  <a:moveTo>
                    <a:pt x="914400" y="0"/>
                  </a:moveTo>
                  <a:lnTo>
                    <a:pt x="754911" y="574158"/>
                  </a:lnTo>
                  <a:lnTo>
                    <a:pt x="0" y="1477926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5" name="Rectangle 63"/>
            <p:cNvSpPr>
              <a:spLocks noChangeArrowheads="1"/>
            </p:cNvSpPr>
            <p:nvPr/>
          </p:nvSpPr>
          <p:spPr bwMode="auto">
            <a:xfrm>
              <a:off x="5708650" y="3022600"/>
              <a:ext cx="29686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B</a:t>
              </a:r>
              <a:r>
                <a:rPr lang="pt-BR" altLang="pt-BR" sz="900" b="1">
                  <a:latin typeface="Arial Narrow" panose="020B0606020202030204" pitchFamily="34" charset="0"/>
                </a:rPr>
                <a:t>. J.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Lapa II</a:t>
              </a:r>
            </a:p>
          </p:txBody>
        </p:sp>
        <p:cxnSp>
          <p:nvCxnSpPr>
            <p:cNvPr id="566" name="Conector reto 148"/>
            <p:cNvCxnSpPr>
              <a:cxnSpLocks noChangeShapeType="1"/>
            </p:cNvCxnSpPr>
            <p:nvPr/>
          </p:nvCxnSpPr>
          <p:spPr bwMode="auto">
            <a:xfrm flipH="1">
              <a:off x="5816600" y="3976688"/>
              <a:ext cx="133350" cy="21748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7" name="Conector reto 151"/>
            <p:cNvCxnSpPr>
              <a:cxnSpLocks noChangeShapeType="1"/>
            </p:cNvCxnSpPr>
            <p:nvPr/>
          </p:nvCxnSpPr>
          <p:spPr bwMode="auto">
            <a:xfrm flipH="1">
              <a:off x="5322888" y="4181475"/>
              <a:ext cx="501650" cy="38417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8" name="Conector reto 159"/>
            <p:cNvCxnSpPr>
              <a:cxnSpLocks noChangeShapeType="1"/>
            </p:cNvCxnSpPr>
            <p:nvPr/>
          </p:nvCxnSpPr>
          <p:spPr bwMode="auto">
            <a:xfrm flipH="1">
              <a:off x="5978525" y="3881438"/>
              <a:ext cx="134938" cy="809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9" name="Conector reto 161"/>
            <p:cNvCxnSpPr>
              <a:cxnSpLocks noChangeShapeType="1"/>
            </p:cNvCxnSpPr>
            <p:nvPr/>
          </p:nvCxnSpPr>
          <p:spPr bwMode="auto">
            <a:xfrm flipH="1">
              <a:off x="6108700" y="3624263"/>
              <a:ext cx="114300" cy="2603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0" name="Conector reto 163"/>
            <p:cNvCxnSpPr>
              <a:cxnSpLocks noChangeShapeType="1"/>
            </p:cNvCxnSpPr>
            <p:nvPr/>
          </p:nvCxnSpPr>
          <p:spPr bwMode="auto">
            <a:xfrm flipH="1" flipV="1">
              <a:off x="6188075" y="3457575"/>
              <a:ext cx="34925" cy="1746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1" name="Conector reto 168"/>
            <p:cNvCxnSpPr>
              <a:cxnSpLocks noChangeShapeType="1"/>
            </p:cNvCxnSpPr>
            <p:nvPr/>
          </p:nvCxnSpPr>
          <p:spPr bwMode="auto">
            <a:xfrm>
              <a:off x="5969000" y="3814763"/>
              <a:ext cx="0" cy="1349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2" name="Conector reto 170"/>
            <p:cNvCxnSpPr>
              <a:cxnSpLocks noChangeShapeType="1"/>
            </p:cNvCxnSpPr>
            <p:nvPr/>
          </p:nvCxnSpPr>
          <p:spPr bwMode="auto">
            <a:xfrm flipH="1">
              <a:off x="5965825" y="3546475"/>
              <a:ext cx="123825" cy="2746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" name="Conector reto 171"/>
            <p:cNvCxnSpPr>
              <a:cxnSpLocks noChangeShapeType="1"/>
            </p:cNvCxnSpPr>
            <p:nvPr/>
          </p:nvCxnSpPr>
          <p:spPr bwMode="auto">
            <a:xfrm flipH="1">
              <a:off x="6086475" y="3494088"/>
              <a:ext cx="87313" cy="555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4" name="Oval 74"/>
            <p:cNvSpPr>
              <a:spLocks noChangeAspect="1" noChangeArrowheads="1"/>
            </p:cNvSpPr>
            <p:nvPr/>
          </p:nvSpPr>
          <p:spPr bwMode="auto">
            <a:xfrm>
              <a:off x="5911850" y="3922713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575" name="Rectangle 63"/>
            <p:cNvSpPr>
              <a:spLocks noChangeArrowheads="1"/>
            </p:cNvSpPr>
            <p:nvPr/>
          </p:nvSpPr>
          <p:spPr bwMode="auto">
            <a:xfrm>
              <a:off x="6256338" y="3500438"/>
              <a:ext cx="4191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Igaporã 3</a:t>
              </a:r>
            </a:p>
          </p:txBody>
        </p:sp>
        <p:cxnSp>
          <p:nvCxnSpPr>
            <p:cNvPr id="576" name="Conector reto 175"/>
            <p:cNvCxnSpPr>
              <a:cxnSpLocks noChangeShapeType="1"/>
            </p:cNvCxnSpPr>
            <p:nvPr/>
          </p:nvCxnSpPr>
          <p:spPr bwMode="auto">
            <a:xfrm>
              <a:off x="5848350" y="3308350"/>
              <a:ext cx="338138" cy="1476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7" name="Conector reto 177"/>
            <p:cNvCxnSpPr>
              <a:cxnSpLocks noChangeShapeType="1"/>
            </p:cNvCxnSpPr>
            <p:nvPr/>
          </p:nvCxnSpPr>
          <p:spPr bwMode="auto">
            <a:xfrm flipV="1">
              <a:off x="5541963" y="3308350"/>
              <a:ext cx="314325" cy="222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8" name="Conector reto 179"/>
            <p:cNvCxnSpPr>
              <a:cxnSpLocks noChangeShapeType="1"/>
              <a:stCxn id="534" idx="4"/>
            </p:cNvCxnSpPr>
            <p:nvPr/>
          </p:nvCxnSpPr>
          <p:spPr bwMode="auto">
            <a:xfrm>
              <a:off x="6169025" y="2711450"/>
              <a:ext cx="44450" cy="7556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9" name="Conector reto 181"/>
            <p:cNvCxnSpPr>
              <a:cxnSpLocks noChangeShapeType="1"/>
            </p:cNvCxnSpPr>
            <p:nvPr/>
          </p:nvCxnSpPr>
          <p:spPr bwMode="auto">
            <a:xfrm>
              <a:off x="6819900" y="3413125"/>
              <a:ext cx="119063" cy="1079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0" name="Conector reto 187"/>
            <p:cNvCxnSpPr>
              <a:cxnSpLocks noChangeShapeType="1"/>
            </p:cNvCxnSpPr>
            <p:nvPr/>
          </p:nvCxnSpPr>
          <p:spPr bwMode="auto">
            <a:xfrm>
              <a:off x="6494463" y="2693988"/>
              <a:ext cx="428625" cy="68738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1" name="Conector reto 190"/>
            <p:cNvCxnSpPr>
              <a:cxnSpLocks noChangeShapeType="1"/>
            </p:cNvCxnSpPr>
            <p:nvPr/>
          </p:nvCxnSpPr>
          <p:spPr bwMode="auto">
            <a:xfrm flipH="1">
              <a:off x="6819900" y="3976688"/>
              <a:ext cx="106363" cy="809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2" name="Conector reto 191"/>
            <p:cNvCxnSpPr>
              <a:cxnSpLocks noChangeShapeType="1"/>
            </p:cNvCxnSpPr>
            <p:nvPr/>
          </p:nvCxnSpPr>
          <p:spPr bwMode="auto">
            <a:xfrm rot="21000000" flipH="1">
              <a:off x="6894513" y="3640138"/>
              <a:ext cx="117475" cy="33178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" name="Conector reto 193"/>
            <p:cNvCxnSpPr>
              <a:cxnSpLocks noChangeShapeType="1"/>
              <a:endCxn id="590" idx="4"/>
            </p:cNvCxnSpPr>
            <p:nvPr/>
          </p:nvCxnSpPr>
          <p:spPr bwMode="auto">
            <a:xfrm flipH="1" flipV="1">
              <a:off x="6926263" y="3559175"/>
              <a:ext cx="53975" cy="762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" name="Conector reto 195"/>
            <p:cNvCxnSpPr>
              <a:cxnSpLocks noChangeShapeType="1"/>
            </p:cNvCxnSpPr>
            <p:nvPr/>
          </p:nvCxnSpPr>
          <p:spPr bwMode="auto">
            <a:xfrm>
              <a:off x="6794500" y="3948113"/>
              <a:ext cx="20638" cy="1095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5" name="Conector reto 198"/>
            <p:cNvCxnSpPr>
              <a:cxnSpLocks noChangeShapeType="1"/>
            </p:cNvCxnSpPr>
            <p:nvPr/>
          </p:nvCxnSpPr>
          <p:spPr bwMode="auto">
            <a:xfrm flipH="1">
              <a:off x="6794500" y="3624263"/>
              <a:ext cx="57150" cy="33178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6" name="Conector reto 199"/>
            <p:cNvCxnSpPr>
              <a:cxnSpLocks noChangeShapeType="1"/>
            </p:cNvCxnSpPr>
            <p:nvPr/>
          </p:nvCxnSpPr>
          <p:spPr bwMode="auto">
            <a:xfrm flipH="1">
              <a:off x="6851650" y="3543300"/>
              <a:ext cx="66675" cy="889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7" name="Rectangle 63"/>
            <p:cNvSpPr>
              <a:spLocks noChangeArrowheads="1"/>
            </p:cNvSpPr>
            <p:nvPr/>
          </p:nvSpPr>
          <p:spPr bwMode="auto">
            <a:xfrm>
              <a:off x="7007225" y="3430588"/>
              <a:ext cx="414338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Poções 3</a:t>
              </a:r>
            </a:p>
          </p:txBody>
        </p:sp>
        <p:sp>
          <p:nvSpPr>
            <p:cNvPr id="588" name="Rectangle 63"/>
            <p:cNvSpPr>
              <a:spLocks noChangeArrowheads="1"/>
            </p:cNvSpPr>
            <p:nvPr/>
          </p:nvSpPr>
          <p:spPr bwMode="auto">
            <a:xfrm>
              <a:off x="6243638" y="3871913"/>
              <a:ext cx="534987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P. Paraíso 2</a:t>
              </a:r>
            </a:p>
          </p:txBody>
        </p:sp>
        <p:cxnSp>
          <p:nvCxnSpPr>
            <p:cNvPr id="589" name="Conector reto 203"/>
            <p:cNvCxnSpPr>
              <a:cxnSpLocks noChangeShapeType="1"/>
            </p:cNvCxnSpPr>
            <p:nvPr/>
          </p:nvCxnSpPr>
          <p:spPr bwMode="auto">
            <a:xfrm>
              <a:off x="6923088" y="3375025"/>
              <a:ext cx="9525" cy="1492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0" name="Oval 74"/>
            <p:cNvSpPr>
              <a:spLocks noChangeAspect="1" noChangeArrowheads="1"/>
            </p:cNvSpPr>
            <p:nvPr/>
          </p:nvSpPr>
          <p:spPr bwMode="auto">
            <a:xfrm>
              <a:off x="6881813" y="3468688"/>
              <a:ext cx="90487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cxnSp>
          <p:nvCxnSpPr>
            <p:cNvPr id="591" name="Conector reto 204"/>
            <p:cNvCxnSpPr>
              <a:cxnSpLocks noChangeShapeType="1"/>
            </p:cNvCxnSpPr>
            <p:nvPr/>
          </p:nvCxnSpPr>
          <p:spPr bwMode="auto">
            <a:xfrm flipH="1">
              <a:off x="6662738" y="4046538"/>
              <a:ext cx="160337" cy="7778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2" name="Conector reto 205"/>
            <p:cNvCxnSpPr>
              <a:cxnSpLocks noChangeShapeType="1"/>
            </p:cNvCxnSpPr>
            <p:nvPr/>
          </p:nvCxnSpPr>
          <p:spPr bwMode="auto">
            <a:xfrm>
              <a:off x="6818313" y="4041775"/>
              <a:ext cx="7937" cy="1397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3" name="Conector reto 207"/>
            <p:cNvCxnSpPr>
              <a:cxnSpLocks noChangeShapeType="1"/>
            </p:cNvCxnSpPr>
            <p:nvPr/>
          </p:nvCxnSpPr>
          <p:spPr bwMode="auto">
            <a:xfrm flipH="1">
              <a:off x="6384925" y="4176713"/>
              <a:ext cx="444500" cy="5000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" name="Conector reto 209"/>
            <p:cNvCxnSpPr>
              <a:cxnSpLocks noChangeShapeType="1"/>
            </p:cNvCxnSpPr>
            <p:nvPr/>
          </p:nvCxnSpPr>
          <p:spPr bwMode="auto">
            <a:xfrm flipH="1">
              <a:off x="6269038" y="4116388"/>
              <a:ext cx="398462" cy="4318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5" name="Conector reto 210"/>
            <p:cNvCxnSpPr>
              <a:cxnSpLocks noChangeShapeType="1"/>
            </p:cNvCxnSpPr>
            <p:nvPr/>
          </p:nvCxnSpPr>
          <p:spPr bwMode="auto">
            <a:xfrm flipH="1">
              <a:off x="6205538" y="4538663"/>
              <a:ext cx="68262" cy="1952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6" name="Conector reto 212"/>
            <p:cNvCxnSpPr>
              <a:cxnSpLocks noChangeShapeType="1"/>
            </p:cNvCxnSpPr>
            <p:nvPr/>
          </p:nvCxnSpPr>
          <p:spPr bwMode="auto">
            <a:xfrm flipV="1">
              <a:off x="6235700" y="4676775"/>
              <a:ext cx="153988" cy="571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7" name="Forma livre 264"/>
            <p:cNvSpPr>
              <a:spLocks/>
            </p:cNvSpPr>
            <p:nvPr/>
          </p:nvSpPr>
          <p:spPr bwMode="auto">
            <a:xfrm>
              <a:off x="5595938" y="4713288"/>
              <a:ext cx="642937" cy="282575"/>
            </a:xfrm>
            <a:custGeom>
              <a:avLst/>
              <a:gdLst>
                <a:gd name="T0" fmla="*/ 324739 w 914400"/>
                <a:gd name="T1" fmla="*/ 0 h 1477926"/>
                <a:gd name="T2" fmla="*/ 268103 w 914400"/>
                <a:gd name="T3" fmla="*/ 0 h 1477926"/>
                <a:gd name="T4" fmla="*/ 0 w 914400"/>
                <a:gd name="T5" fmla="*/ 0 h 1477926"/>
                <a:gd name="T6" fmla="*/ 0 60000 65536"/>
                <a:gd name="T7" fmla="*/ 0 60000 65536"/>
                <a:gd name="T8" fmla="*/ 0 60000 65536"/>
                <a:gd name="T9" fmla="*/ 0 w 914400"/>
                <a:gd name="T10" fmla="*/ 0 h 1477926"/>
                <a:gd name="T11" fmla="*/ 914400 w 914400"/>
                <a:gd name="T12" fmla="*/ 1477926 h 14779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4400" h="1477926">
                  <a:moveTo>
                    <a:pt x="914400" y="0"/>
                  </a:moveTo>
                  <a:lnTo>
                    <a:pt x="754911" y="574158"/>
                  </a:lnTo>
                  <a:lnTo>
                    <a:pt x="0" y="1477926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598" name="Conector reto 220"/>
            <p:cNvCxnSpPr>
              <a:cxnSpLocks noChangeShapeType="1"/>
            </p:cNvCxnSpPr>
            <p:nvPr/>
          </p:nvCxnSpPr>
          <p:spPr bwMode="auto">
            <a:xfrm flipV="1">
              <a:off x="6038850" y="4733925"/>
              <a:ext cx="184150" cy="269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9" name="Conector reto 221"/>
            <p:cNvCxnSpPr>
              <a:cxnSpLocks noChangeShapeType="1"/>
            </p:cNvCxnSpPr>
            <p:nvPr/>
          </p:nvCxnSpPr>
          <p:spPr bwMode="auto">
            <a:xfrm flipH="1">
              <a:off x="5572125" y="4762500"/>
              <a:ext cx="461963" cy="1651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0" name="Rectangle 63"/>
            <p:cNvSpPr>
              <a:spLocks noChangeArrowheads="1"/>
            </p:cNvSpPr>
            <p:nvPr/>
          </p:nvSpPr>
          <p:spPr bwMode="auto">
            <a:xfrm>
              <a:off x="5556250" y="4575175"/>
              <a:ext cx="65087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G. Valadares 6</a:t>
              </a:r>
            </a:p>
          </p:txBody>
        </p:sp>
        <p:sp>
          <p:nvSpPr>
            <p:cNvPr id="601" name="Oval 74"/>
            <p:cNvSpPr>
              <a:spLocks noChangeAspect="1" noChangeArrowheads="1"/>
            </p:cNvSpPr>
            <p:nvPr/>
          </p:nvSpPr>
          <p:spPr bwMode="auto">
            <a:xfrm rot="21000000">
              <a:off x="6172200" y="4686300"/>
              <a:ext cx="90488" cy="904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02" name="Oval 74"/>
            <p:cNvSpPr>
              <a:spLocks noChangeAspect="1" noChangeArrowheads="1"/>
            </p:cNvSpPr>
            <p:nvPr/>
          </p:nvSpPr>
          <p:spPr bwMode="auto">
            <a:xfrm>
              <a:off x="5494338" y="3268663"/>
              <a:ext cx="90487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cxnSp>
          <p:nvCxnSpPr>
            <p:cNvPr id="603" name="Conector reto 271"/>
            <p:cNvCxnSpPr>
              <a:cxnSpLocks noChangeShapeType="1"/>
            </p:cNvCxnSpPr>
            <p:nvPr/>
          </p:nvCxnSpPr>
          <p:spPr bwMode="auto">
            <a:xfrm>
              <a:off x="6389688" y="2709863"/>
              <a:ext cx="436562" cy="70961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" name="Forma livre 603"/>
            <p:cNvSpPr/>
            <p:nvPr/>
          </p:nvSpPr>
          <p:spPr bwMode="auto">
            <a:xfrm>
              <a:off x="2578100" y="2862263"/>
              <a:ext cx="1552575" cy="1858962"/>
            </a:xfrm>
            <a:custGeom>
              <a:avLst/>
              <a:gdLst>
                <a:gd name="connsiteX0" fmla="*/ 0 w 972151"/>
                <a:gd name="connsiteY0" fmla="*/ 0 h 1376413"/>
                <a:gd name="connsiteX1" fmla="*/ 0 w 972151"/>
                <a:gd name="connsiteY1" fmla="*/ 182880 h 1376413"/>
                <a:gd name="connsiteX2" fmla="*/ 972151 w 972151"/>
                <a:gd name="connsiteY2" fmla="*/ 1241659 h 1376413"/>
                <a:gd name="connsiteX3" fmla="*/ 972151 w 972151"/>
                <a:gd name="connsiteY3" fmla="*/ 1376413 h 137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151" h="1376413">
                  <a:moveTo>
                    <a:pt x="0" y="0"/>
                  </a:moveTo>
                  <a:lnTo>
                    <a:pt x="0" y="182880"/>
                  </a:lnTo>
                  <a:lnTo>
                    <a:pt x="972151" y="1241659"/>
                  </a:lnTo>
                  <a:lnTo>
                    <a:pt x="972151" y="1376413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pSp>
          <p:nvGrpSpPr>
            <p:cNvPr id="605" name="Grupo 1"/>
            <p:cNvGrpSpPr>
              <a:grpSpLocks/>
            </p:cNvGrpSpPr>
            <p:nvPr/>
          </p:nvGrpSpPr>
          <p:grpSpPr bwMode="auto">
            <a:xfrm>
              <a:off x="4068763" y="4699000"/>
              <a:ext cx="138112" cy="152400"/>
              <a:chOff x="2057624" y="3431339"/>
              <a:chExt cx="138112" cy="152400"/>
            </a:xfrm>
          </p:grpSpPr>
          <p:sp>
            <p:nvSpPr>
              <p:cNvPr id="606" name="Rectangle 577"/>
              <p:cNvSpPr>
                <a:spLocks noChangeAspect="1" noChangeArrowheads="1"/>
              </p:cNvSpPr>
              <p:nvPr/>
            </p:nvSpPr>
            <p:spPr bwMode="auto">
              <a:xfrm rot="-5400000">
                <a:off x="2050480" y="3438483"/>
                <a:ext cx="152400" cy="138112"/>
              </a:xfrm>
              <a:prstGeom prst="rect">
                <a:avLst/>
              </a:prstGeom>
              <a:solidFill>
                <a:srgbClr val="AFE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pt-BR" altLang="pt-BR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7" name="AutoShape 578"/>
              <p:cNvSpPr>
                <a:spLocks noChangeAspect="1" noChangeArrowheads="1"/>
              </p:cNvSpPr>
              <p:nvPr/>
            </p:nvSpPr>
            <p:spPr bwMode="auto">
              <a:xfrm>
                <a:off x="2094136" y="3469439"/>
                <a:ext cx="79375" cy="74613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608" name="Line 579"/>
              <p:cNvSpPr>
                <a:spLocks noChangeAspect="1" noChangeShapeType="1"/>
              </p:cNvSpPr>
              <p:nvPr/>
            </p:nvSpPr>
            <p:spPr bwMode="auto">
              <a:xfrm rot="16200000">
                <a:off x="2133824" y="3439276"/>
                <a:ext cx="0" cy="60325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609" name="Line 580"/>
              <p:cNvSpPr>
                <a:spLocks noChangeShapeType="1"/>
              </p:cNvSpPr>
              <p:nvPr/>
            </p:nvSpPr>
            <p:spPr bwMode="auto">
              <a:xfrm rot="10800000">
                <a:off x="2124299" y="3442452"/>
                <a:ext cx="9525" cy="26987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</p:grpSp>
        <p:grpSp>
          <p:nvGrpSpPr>
            <p:cNvPr id="610" name="Grupo 1"/>
            <p:cNvGrpSpPr>
              <a:grpSpLocks/>
            </p:cNvGrpSpPr>
            <p:nvPr/>
          </p:nvGrpSpPr>
          <p:grpSpPr bwMode="auto">
            <a:xfrm>
              <a:off x="4443413" y="4906963"/>
              <a:ext cx="138112" cy="152400"/>
              <a:chOff x="2057624" y="3431337"/>
              <a:chExt cx="138112" cy="152400"/>
            </a:xfrm>
          </p:grpSpPr>
          <p:sp>
            <p:nvSpPr>
              <p:cNvPr id="611" name="Rectangle 577"/>
              <p:cNvSpPr>
                <a:spLocks noChangeAspect="1" noChangeArrowheads="1"/>
              </p:cNvSpPr>
              <p:nvPr/>
            </p:nvSpPr>
            <p:spPr bwMode="auto">
              <a:xfrm rot="-5400000">
                <a:off x="2050480" y="3438481"/>
                <a:ext cx="152400" cy="138112"/>
              </a:xfrm>
              <a:prstGeom prst="rect">
                <a:avLst/>
              </a:prstGeom>
              <a:solidFill>
                <a:srgbClr val="AFE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pt-BR" altLang="pt-BR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12" name="AutoShape 578"/>
              <p:cNvSpPr>
                <a:spLocks noChangeAspect="1" noChangeArrowheads="1"/>
              </p:cNvSpPr>
              <p:nvPr/>
            </p:nvSpPr>
            <p:spPr bwMode="auto">
              <a:xfrm>
                <a:off x="2092549" y="3466262"/>
                <a:ext cx="79375" cy="74612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613" name="Line 579"/>
              <p:cNvSpPr>
                <a:spLocks noChangeAspect="1" noChangeShapeType="1"/>
              </p:cNvSpPr>
              <p:nvPr/>
            </p:nvSpPr>
            <p:spPr bwMode="auto">
              <a:xfrm rot="16200000">
                <a:off x="2132237" y="3436099"/>
                <a:ext cx="0" cy="60325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614" name="Line 580"/>
              <p:cNvSpPr>
                <a:spLocks noChangeShapeType="1"/>
              </p:cNvSpPr>
              <p:nvPr/>
            </p:nvSpPr>
            <p:spPr bwMode="auto">
              <a:xfrm rot="10800000">
                <a:off x="2122711" y="3439274"/>
                <a:ext cx="9525" cy="26988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</p:grpSp>
        <p:sp>
          <p:nvSpPr>
            <p:cNvPr id="615" name="Oval 74"/>
            <p:cNvSpPr>
              <a:spLocks noChangeAspect="1" noChangeArrowheads="1"/>
            </p:cNvSpPr>
            <p:nvPr/>
          </p:nvSpPr>
          <p:spPr bwMode="auto">
            <a:xfrm rot="21000000">
              <a:off x="6746875" y="4008438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16" name="Text Box 202"/>
            <p:cNvSpPr txBox="1">
              <a:spLocks noChangeArrowheads="1"/>
            </p:cNvSpPr>
            <p:nvPr/>
          </p:nvSpPr>
          <p:spPr bwMode="auto">
            <a:xfrm>
              <a:off x="1601788" y="2238375"/>
              <a:ext cx="838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latin typeface="Tahoma" panose="020B0604030504040204" pitchFamily="34" charset="0"/>
                  <a:cs typeface="Tahoma" panose="020B0604030504040204" pitchFamily="34" charset="0"/>
                </a:rPr>
                <a:t>Man</a:t>
              </a:r>
            </a:p>
          </p:txBody>
        </p:sp>
        <p:sp>
          <p:nvSpPr>
            <p:cNvPr id="617" name="Text Box 364"/>
            <p:cNvSpPr txBox="1">
              <a:spLocks noChangeArrowheads="1"/>
            </p:cNvSpPr>
            <p:nvPr/>
          </p:nvSpPr>
          <p:spPr bwMode="auto">
            <a:xfrm>
              <a:off x="3921125" y="4786313"/>
              <a:ext cx="5778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b="1">
                  <a:latin typeface="Arial Narrow" panose="020B0606020202030204" pitchFamily="34" charset="0"/>
                </a:rPr>
                <a:t>Estreito</a:t>
              </a:r>
            </a:p>
          </p:txBody>
        </p:sp>
        <p:sp>
          <p:nvSpPr>
            <p:cNvPr id="618" name="Text Box 364"/>
            <p:cNvSpPr txBox="1">
              <a:spLocks noChangeArrowheads="1"/>
            </p:cNvSpPr>
            <p:nvPr/>
          </p:nvSpPr>
          <p:spPr bwMode="auto">
            <a:xfrm>
              <a:off x="4295775" y="5005388"/>
              <a:ext cx="4746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b="1">
                  <a:latin typeface="Arial Narrow" panose="020B0606020202030204" pitchFamily="34" charset="0"/>
                </a:rPr>
                <a:t>T. Rio</a:t>
              </a:r>
            </a:p>
          </p:txBody>
        </p:sp>
        <p:grpSp>
          <p:nvGrpSpPr>
            <p:cNvPr id="619" name="Grupo 224"/>
            <p:cNvGrpSpPr>
              <a:grpSpLocks/>
            </p:cNvGrpSpPr>
            <p:nvPr/>
          </p:nvGrpSpPr>
          <p:grpSpPr bwMode="auto">
            <a:xfrm>
              <a:off x="2501900" y="2705100"/>
              <a:ext cx="138113" cy="152400"/>
              <a:chOff x="2897188" y="1954214"/>
              <a:chExt cx="138112" cy="152400"/>
            </a:xfrm>
          </p:grpSpPr>
          <p:sp>
            <p:nvSpPr>
              <p:cNvPr id="620" name="Rectangle 577"/>
              <p:cNvSpPr>
                <a:spLocks noChangeAspect="1" noChangeArrowheads="1"/>
              </p:cNvSpPr>
              <p:nvPr/>
            </p:nvSpPr>
            <p:spPr bwMode="auto">
              <a:xfrm rot="5400000">
                <a:off x="2890044" y="1961358"/>
                <a:ext cx="152400" cy="138112"/>
              </a:xfrm>
              <a:prstGeom prst="rect">
                <a:avLst/>
              </a:prstGeom>
              <a:solidFill>
                <a:srgbClr val="AFE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pt-BR" altLang="pt-BR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21" name="AutoShape 578"/>
              <p:cNvSpPr>
                <a:spLocks noChangeAspect="1" noChangeArrowheads="1"/>
              </p:cNvSpPr>
              <p:nvPr/>
            </p:nvSpPr>
            <p:spPr bwMode="auto">
              <a:xfrm rot="10800000">
                <a:off x="2932113" y="1978027"/>
                <a:ext cx="79374" cy="74612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622" name="Line 580"/>
              <p:cNvSpPr>
                <a:spLocks noChangeShapeType="1"/>
              </p:cNvSpPr>
              <p:nvPr/>
            </p:nvSpPr>
            <p:spPr bwMode="auto">
              <a:xfrm>
                <a:off x="2967037" y="2052639"/>
                <a:ext cx="9525" cy="26988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cxnSp>
            <p:nvCxnSpPr>
              <p:cNvPr id="623" name="Conector reto 622"/>
              <p:cNvCxnSpPr/>
              <p:nvPr/>
            </p:nvCxnSpPr>
            <p:spPr bwMode="auto">
              <a:xfrm rot="10800000">
                <a:off x="2928938" y="2057402"/>
                <a:ext cx="746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4" name="Grupo 240"/>
            <p:cNvGrpSpPr>
              <a:grpSpLocks/>
            </p:cNvGrpSpPr>
            <p:nvPr/>
          </p:nvGrpSpPr>
          <p:grpSpPr bwMode="auto">
            <a:xfrm>
              <a:off x="2725738" y="2717800"/>
              <a:ext cx="138112" cy="152400"/>
              <a:chOff x="2897188" y="1954214"/>
              <a:chExt cx="138112" cy="152400"/>
            </a:xfrm>
          </p:grpSpPr>
          <p:sp>
            <p:nvSpPr>
              <p:cNvPr id="625" name="Rectangle 577"/>
              <p:cNvSpPr>
                <a:spLocks noChangeAspect="1" noChangeArrowheads="1"/>
              </p:cNvSpPr>
              <p:nvPr/>
            </p:nvSpPr>
            <p:spPr bwMode="auto">
              <a:xfrm rot="5400000">
                <a:off x="2890044" y="1961358"/>
                <a:ext cx="152400" cy="138112"/>
              </a:xfrm>
              <a:prstGeom prst="rect">
                <a:avLst/>
              </a:prstGeom>
              <a:solidFill>
                <a:srgbClr val="AFE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pt-BR" altLang="pt-BR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26" name="AutoShape 578"/>
              <p:cNvSpPr>
                <a:spLocks noChangeAspect="1" noChangeArrowheads="1"/>
              </p:cNvSpPr>
              <p:nvPr/>
            </p:nvSpPr>
            <p:spPr bwMode="auto">
              <a:xfrm rot="10800000">
                <a:off x="2932113" y="1978027"/>
                <a:ext cx="79375" cy="74612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627" name="Line 580"/>
              <p:cNvSpPr>
                <a:spLocks noChangeShapeType="1"/>
              </p:cNvSpPr>
              <p:nvPr/>
            </p:nvSpPr>
            <p:spPr bwMode="auto">
              <a:xfrm>
                <a:off x="2967038" y="2052639"/>
                <a:ext cx="9525" cy="26988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cxnSp>
            <p:nvCxnSpPr>
              <p:cNvPr id="628" name="Conector reto 627"/>
              <p:cNvCxnSpPr/>
              <p:nvPr/>
            </p:nvCxnSpPr>
            <p:spPr bwMode="auto">
              <a:xfrm rot="10800000">
                <a:off x="2928938" y="2057402"/>
                <a:ext cx="746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9" name="Forma livre 3"/>
            <p:cNvSpPr>
              <a:spLocks/>
            </p:cNvSpPr>
            <p:nvPr/>
          </p:nvSpPr>
          <p:spPr bwMode="auto">
            <a:xfrm>
              <a:off x="4460875" y="1847850"/>
              <a:ext cx="1481138" cy="355600"/>
            </a:xfrm>
            <a:custGeom>
              <a:avLst/>
              <a:gdLst>
                <a:gd name="T0" fmla="*/ 63262484 w 1282700"/>
                <a:gd name="T1" fmla="*/ 60362936 h 292100"/>
                <a:gd name="T2" fmla="*/ 24428160 w 1282700"/>
                <a:gd name="T3" fmla="*/ 0 h 292100"/>
                <a:gd name="T4" fmla="*/ 0 w 1282700"/>
                <a:gd name="T5" fmla="*/ 26244729 h 2921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2700" h="292100">
                  <a:moveTo>
                    <a:pt x="1282700" y="292100"/>
                  </a:moveTo>
                  <a:lnTo>
                    <a:pt x="495300" y="0"/>
                  </a:lnTo>
                  <a:lnTo>
                    <a:pt x="0" y="127000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630" name="Forma livre 4"/>
            <p:cNvSpPr>
              <a:spLocks/>
            </p:cNvSpPr>
            <p:nvPr/>
          </p:nvSpPr>
          <p:spPr bwMode="auto">
            <a:xfrm>
              <a:off x="4403725" y="1766888"/>
              <a:ext cx="1741488" cy="423862"/>
            </a:xfrm>
            <a:custGeom>
              <a:avLst/>
              <a:gdLst>
                <a:gd name="T0" fmla="*/ 487408235 w 1403350"/>
                <a:gd name="T1" fmla="*/ 65090475 h 349250"/>
                <a:gd name="T2" fmla="*/ 163204416 w 1403350"/>
                <a:gd name="T3" fmla="*/ 0 h 349250"/>
                <a:gd name="T4" fmla="*/ 0 w 1403350"/>
                <a:gd name="T5" fmla="*/ 29586353 h 349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3350" h="349250">
                  <a:moveTo>
                    <a:pt x="1403350" y="349250"/>
                  </a:moveTo>
                  <a:lnTo>
                    <a:pt x="469900" y="0"/>
                  </a:lnTo>
                  <a:lnTo>
                    <a:pt x="0" y="158750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631" name="Forma livre 244"/>
            <p:cNvSpPr>
              <a:spLocks/>
            </p:cNvSpPr>
            <p:nvPr/>
          </p:nvSpPr>
          <p:spPr bwMode="auto">
            <a:xfrm>
              <a:off x="4568825" y="2184400"/>
              <a:ext cx="876300" cy="169863"/>
            </a:xfrm>
            <a:custGeom>
              <a:avLst/>
              <a:gdLst>
                <a:gd name="T0" fmla="*/ 0 w 818706"/>
                <a:gd name="T1" fmla="*/ 194 h 212651"/>
                <a:gd name="T2" fmla="*/ 1478484 w 818706"/>
                <a:gd name="T3" fmla="*/ 0 h 212651"/>
                <a:gd name="T4" fmla="*/ 4216451 w 818706"/>
                <a:gd name="T5" fmla="*/ 486 h 212651"/>
                <a:gd name="T6" fmla="*/ 0 60000 65536"/>
                <a:gd name="T7" fmla="*/ 0 60000 65536"/>
                <a:gd name="T8" fmla="*/ 0 60000 65536"/>
                <a:gd name="T9" fmla="*/ 0 w 818706"/>
                <a:gd name="T10" fmla="*/ 0 h 212651"/>
                <a:gd name="T11" fmla="*/ 818706 w 818706"/>
                <a:gd name="T12" fmla="*/ 212651 h 2126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8706" h="212651">
                  <a:moveTo>
                    <a:pt x="0" y="85061"/>
                  </a:moveTo>
                  <a:lnTo>
                    <a:pt x="287079" y="0"/>
                  </a:lnTo>
                  <a:lnTo>
                    <a:pt x="818706" y="212651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2" name="Forma livre 245"/>
            <p:cNvSpPr>
              <a:spLocks/>
            </p:cNvSpPr>
            <p:nvPr/>
          </p:nvSpPr>
          <p:spPr bwMode="auto">
            <a:xfrm>
              <a:off x="4586288" y="2101850"/>
              <a:ext cx="911225" cy="215900"/>
            </a:xfrm>
            <a:custGeom>
              <a:avLst/>
              <a:gdLst>
                <a:gd name="T0" fmla="*/ 0 w 903768"/>
                <a:gd name="T1" fmla="*/ 19974 h 223284"/>
                <a:gd name="T2" fmla="*/ 360788 w 903768"/>
                <a:gd name="T3" fmla="*/ 0 h 223284"/>
                <a:gd name="T4" fmla="*/ 989253 w 903768"/>
                <a:gd name="T5" fmla="*/ 41948 h 223284"/>
                <a:gd name="T6" fmla="*/ 0 60000 65536"/>
                <a:gd name="T7" fmla="*/ 0 60000 65536"/>
                <a:gd name="T8" fmla="*/ 0 60000 65536"/>
                <a:gd name="T9" fmla="*/ 0 w 903768"/>
                <a:gd name="T10" fmla="*/ 0 h 223284"/>
                <a:gd name="T11" fmla="*/ 903768 w 903768"/>
                <a:gd name="T12" fmla="*/ 223284 h 223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3768" h="223284">
                  <a:moveTo>
                    <a:pt x="0" y="106326"/>
                  </a:moveTo>
                  <a:lnTo>
                    <a:pt x="329610" y="0"/>
                  </a:lnTo>
                  <a:lnTo>
                    <a:pt x="903768" y="223284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3" name="Text Box 364"/>
            <p:cNvSpPr txBox="1">
              <a:spLocks noChangeArrowheads="1"/>
            </p:cNvSpPr>
            <p:nvPr/>
          </p:nvSpPr>
          <p:spPr bwMode="auto">
            <a:xfrm>
              <a:off x="3773488" y="1879600"/>
              <a:ext cx="6381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Bacabeira</a:t>
              </a:r>
            </a:p>
          </p:txBody>
        </p:sp>
        <p:cxnSp>
          <p:nvCxnSpPr>
            <p:cNvPr id="634" name="Conector reto 175"/>
            <p:cNvCxnSpPr>
              <a:cxnSpLocks noChangeShapeType="1"/>
            </p:cNvCxnSpPr>
            <p:nvPr/>
          </p:nvCxnSpPr>
          <p:spPr bwMode="auto">
            <a:xfrm>
              <a:off x="6221413" y="3470275"/>
              <a:ext cx="668337" cy="317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" name="Text Box 202"/>
            <p:cNvSpPr txBox="1">
              <a:spLocks noChangeArrowheads="1"/>
            </p:cNvSpPr>
            <p:nvPr/>
          </p:nvSpPr>
          <p:spPr bwMode="auto">
            <a:xfrm>
              <a:off x="6069013" y="219075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400" b="1" dirty="0">
                  <a:latin typeface="Tahoma" panose="020B0604030504040204" pitchFamily="34" charset="0"/>
                  <a:cs typeface="Tahoma" panose="020B0604030504040204" pitchFamily="34" charset="0"/>
                </a:rPr>
                <a:t>NE</a:t>
              </a:r>
            </a:p>
          </p:txBody>
        </p:sp>
        <p:sp>
          <p:nvSpPr>
            <p:cNvPr id="636" name="Rectangle 16"/>
            <p:cNvSpPr>
              <a:spLocks noChangeArrowheads="1"/>
            </p:cNvSpPr>
            <p:nvPr/>
          </p:nvSpPr>
          <p:spPr bwMode="auto">
            <a:xfrm>
              <a:off x="3948113" y="4046538"/>
              <a:ext cx="352425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S. Mesa</a:t>
              </a:r>
            </a:p>
          </p:txBody>
        </p:sp>
        <p:sp>
          <p:nvSpPr>
            <p:cNvPr id="637" name="Text Box 364"/>
            <p:cNvSpPr txBox="1">
              <a:spLocks noChangeArrowheads="1"/>
            </p:cNvSpPr>
            <p:nvPr/>
          </p:nvSpPr>
          <p:spPr bwMode="auto">
            <a:xfrm>
              <a:off x="3322638" y="2919413"/>
              <a:ext cx="603250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S. Pelada</a:t>
              </a:r>
            </a:p>
          </p:txBody>
        </p:sp>
        <p:cxnSp>
          <p:nvCxnSpPr>
            <p:cNvPr id="638" name="Conector reto 156"/>
            <p:cNvCxnSpPr>
              <a:cxnSpLocks noChangeShapeType="1"/>
              <a:stCxn id="640" idx="2"/>
              <a:endCxn id="757" idx="5"/>
            </p:cNvCxnSpPr>
            <p:nvPr/>
          </p:nvCxnSpPr>
          <p:spPr bwMode="auto">
            <a:xfrm flipH="1">
              <a:off x="4316413" y="3130550"/>
              <a:ext cx="509587" cy="968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9" name="Conector reto 156"/>
            <p:cNvCxnSpPr>
              <a:cxnSpLocks noChangeShapeType="1"/>
              <a:endCxn id="640" idx="7"/>
            </p:cNvCxnSpPr>
            <p:nvPr/>
          </p:nvCxnSpPr>
          <p:spPr bwMode="auto">
            <a:xfrm flipH="1">
              <a:off x="4902200" y="2590800"/>
              <a:ext cx="593725" cy="5080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0" name="Oval 74"/>
            <p:cNvSpPr>
              <a:spLocks noChangeAspect="1" noChangeArrowheads="1"/>
            </p:cNvSpPr>
            <p:nvPr/>
          </p:nvSpPr>
          <p:spPr bwMode="auto">
            <a:xfrm>
              <a:off x="4824413" y="3084513"/>
              <a:ext cx="90487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41" name="Text Box 364"/>
            <p:cNvSpPr txBox="1">
              <a:spLocks noChangeArrowheads="1"/>
            </p:cNvSpPr>
            <p:nvPr/>
          </p:nvSpPr>
          <p:spPr bwMode="auto">
            <a:xfrm>
              <a:off x="4595813" y="3116263"/>
              <a:ext cx="53022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Gilbués</a:t>
              </a:r>
            </a:p>
          </p:txBody>
        </p:sp>
        <p:cxnSp>
          <p:nvCxnSpPr>
            <p:cNvPr id="642" name="Conector reto 156"/>
            <p:cNvCxnSpPr>
              <a:cxnSpLocks noChangeShapeType="1"/>
              <a:endCxn id="602" idx="7"/>
            </p:cNvCxnSpPr>
            <p:nvPr/>
          </p:nvCxnSpPr>
          <p:spPr bwMode="auto">
            <a:xfrm flipH="1">
              <a:off x="5572125" y="2686050"/>
              <a:ext cx="279400" cy="5969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3" name="Conector reto 308"/>
            <p:cNvCxnSpPr>
              <a:cxnSpLocks noChangeShapeType="1"/>
              <a:stCxn id="602" idx="3"/>
              <a:endCxn id="706" idx="6"/>
            </p:cNvCxnSpPr>
            <p:nvPr/>
          </p:nvCxnSpPr>
          <p:spPr bwMode="auto">
            <a:xfrm flipH="1">
              <a:off x="5027613" y="3346450"/>
              <a:ext cx="481012" cy="2936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44" name="Grupo 20"/>
            <p:cNvGrpSpPr>
              <a:grpSpLocks/>
            </p:cNvGrpSpPr>
            <p:nvPr/>
          </p:nvGrpSpPr>
          <p:grpSpPr bwMode="auto">
            <a:xfrm>
              <a:off x="4141788" y="3640138"/>
              <a:ext cx="793750" cy="395287"/>
              <a:chOff x="2517942" y="5226746"/>
              <a:chExt cx="794552" cy="394688"/>
            </a:xfrm>
          </p:grpSpPr>
          <p:cxnSp>
            <p:nvCxnSpPr>
              <p:cNvPr id="645" name="Conector reto 17"/>
              <p:cNvCxnSpPr>
                <a:cxnSpLocks noChangeShapeType="1"/>
                <a:stCxn id="706" idx="2"/>
              </p:cNvCxnSpPr>
              <p:nvPr/>
            </p:nvCxnSpPr>
            <p:spPr bwMode="auto">
              <a:xfrm flipH="1">
                <a:off x="2987674" y="5226746"/>
                <a:ext cx="324820" cy="29434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6" name="Conector reto 19"/>
              <p:cNvCxnSpPr>
                <a:cxnSpLocks noChangeShapeType="1"/>
              </p:cNvCxnSpPr>
              <p:nvPr/>
            </p:nvCxnSpPr>
            <p:spPr bwMode="auto">
              <a:xfrm flipH="1">
                <a:off x="2517942" y="5519239"/>
                <a:ext cx="479707" cy="10219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47" name="Grupo 57"/>
            <p:cNvGrpSpPr>
              <a:grpSpLocks/>
            </p:cNvGrpSpPr>
            <p:nvPr/>
          </p:nvGrpSpPr>
          <p:grpSpPr bwMode="auto">
            <a:xfrm>
              <a:off x="4373563" y="2449513"/>
              <a:ext cx="1039812" cy="381000"/>
              <a:chOff x="2749769" y="4035498"/>
              <a:chExt cx="1039694" cy="381904"/>
            </a:xfrm>
          </p:grpSpPr>
          <p:cxnSp>
            <p:nvCxnSpPr>
              <p:cNvPr id="648" name="Conector reto 177"/>
              <p:cNvCxnSpPr>
                <a:cxnSpLocks noChangeShapeType="1"/>
                <a:stCxn id="742" idx="4"/>
              </p:cNvCxnSpPr>
              <p:nvPr/>
            </p:nvCxnSpPr>
            <p:spPr bwMode="auto">
              <a:xfrm>
                <a:off x="2749769" y="4378193"/>
                <a:ext cx="302711" cy="3673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9" name="Conector reto 177"/>
              <p:cNvCxnSpPr>
                <a:cxnSpLocks noChangeShapeType="1"/>
                <a:endCxn id="534" idx="2"/>
              </p:cNvCxnSpPr>
              <p:nvPr/>
            </p:nvCxnSpPr>
            <p:spPr bwMode="auto">
              <a:xfrm flipV="1">
                <a:off x="3042522" y="4035498"/>
                <a:ext cx="746941" cy="38190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50" name="Grupo 324"/>
            <p:cNvGrpSpPr>
              <a:grpSpLocks/>
            </p:cNvGrpSpPr>
            <p:nvPr/>
          </p:nvGrpSpPr>
          <p:grpSpPr bwMode="auto">
            <a:xfrm>
              <a:off x="4327525" y="2360613"/>
              <a:ext cx="1131888" cy="409575"/>
              <a:chOff x="2785106" y="4034636"/>
              <a:chExt cx="994732" cy="382639"/>
            </a:xfrm>
          </p:grpSpPr>
          <p:cxnSp>
            <p:nvCxnSpPr>
              <p:cNvPr id="651" name="Conector reto 177"/>
              <p:cNvCxnSpPr>
                <a:cxnSpLocks noChangeShapeType="1"/>
                <a:stCxn id="742" idx="2"/>
              </p:cNvCxnSpPr>
              <p:nvPr/>
            </p:nvCxnSpPr>
            <p:spPr bwMode="auto">
              <a:xfrm>
                <a:off x="2785106" y="4394986"/>
                <a:ext cx="259495" cy="2109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2" name="Conector reto 177"/>
              <p:cNvCxnSpPr>
                <a:cxnSpLocks noChangeShapeType="1"/>
              </p:cNvCxnSpPr>
              <p:nvPr/>
            </p:nvCxnSpPr>
            <p:spPr bwMode="auto">
              <a:xfrm flipV="1">
                <a:off x="3039299" y="4034636"/>
                <a:ext cx="740539" cy="38263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53" name="Oval 74"/>
            <p:cNvSpPr>
              <a:spLocks noChangeAspect="1" noChangeArrowheads="1"/>
            </p:cNvSpPr>
            <p:nvPr/>
          </p:nvSpPr>
          <p:spPr bwMode="auto">
            <a:xfrm>
              <a:off x="6143625" y="3411538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grpSp>
          <p:nvGrpSpPr>
            <p:cNvPr id="654" name="Grupo 11"/>
            <p:cNvGrpSpPr>
              <a:grpSpLocks/>
            </p:cNvGrpSpPr>
            <p:nvPr/>
          </p:nvGrpSpPr>
          <p:grpSpPr bwMode="auto">
            <a:xfrm rot="618249">
              <a:off x="4103688" y="3611563"/>
              <a:ext cx="131762" cy="423862"/>
              <a:chOff x="8028384" y="3700859"/>
              <a:chExt cx="288036" cy="1613105"/>
            </a:xfrm>
          </p:grpSpPr>
          <p:grpSp>
            <p:nvGrpSpPr>
              <p:cNvPr id="655" name="Grupo 9"/>
              <p:cNvGrpSpPr>
                <a:grpSpLocks/>
              </p:cNvGrpSpPr>
              <p:nvPr/>
            </p:nvGrpSpPr>
            <p:grpSpPr bwMode="auto">
              <a:xfrm>
                <a:off x="8028384" y="3700859"/>
                <a:ext cx="144018" cy="1606301"/>
                <a:chOff x="8028384" y="3700859"/>
                <a:chExt cx="144018" cy="1606301"/>
              </a:xfrm>
            </p:grpSpPr>
            <p:cxnSp>
              <p:nvCxnSpPr>
                <p:cNvPr id="661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143899"/>
                  <a:ext cx="0" cy="7120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62" name="Conector reto 1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28384" y="3700859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63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853531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56" name="Conector reto 179"/>
              <p:cNvCxnSpPr>
                <a:cxnSpLocks noChangeShapeType="1"/>
              </p:cNvCxnSpPr>
              <p:nvPr/>
            </p:nvCxnSpPr>
            <p:spPr bwMode="auto">
              <a:xfrm flipH="1">
                <a:off x="8172402" y="3702439"/>
                <a:ext cx="165" cy="161152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57" name="Grupo 246"/>
              <p:cNvGrpSpPr>
                <a:grpSpLocks/>
              </p:cNvGrpSpPr>
              <p:nvPr/>
            </p:nvGrpSpPr>
            <p:grpSpPr bwMode="auto">
              <a:xfrm flipH="1">
                <a:off x="8172402" y="3705119"/>
                <a:ext cx="144018" cy="1606301"/>
                <a:chOff x="8028384" y="3700859"/>
                <a:chExt cx="144018" cy="1606301"/>
              </a:xfrm>
            </p:grpSpPr>
            <p:cxnSp>
              <p:nvCxnSpPr>
                <p:cNvPr id="658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143899"/>
                  <a:ext cx="0" cy="7120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9" name="Conector reto 1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28384" y="3700859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60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853531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64" name="Grupo 255"/>
            <p:cNvGrpSpPr>
              <a:grpSpLocks/>
            </p:cNvGrpSpPr>
            <p:nvPr/>
          </p:nvGrpSpPr>
          <p:grpSpPr bwMode="auto">
            <a:xfrm rot="618249">
              <a:off x="4183063" y="3230563"/>
              <a:ext cx="131762" cy="396875"/>
              <a:chOff x="8028384" y="3700859"/>
              <a:chExt cx="288036" cy="1613109"/>
            </a:xfrm>
          </p:grpSpPr>
          <p:grpSp>
            <p:nvGrpSpPr>
              <p:cNvPr id="665" name="Grupo 256"/>
              <p:cNvGrpSpPr>
                <a:grpSpLocks/>
              </p:cNvGrpSpPr>
              <p:nvPr/>
            </p:nvGrpSpPr>
            <p:grpSpPr bwMode="auto">
              <a:xfrm>
                <a:off x="8028384" y="3700859"/>
                <a:ext cx="144018" cy="1606301"/>
                <a:chOff x="8028384" y="3700859"/>
                <a:chExt cx="144018" cy="1606301"/>
              </a:xfrm>
            </p:grpSpPr>
            <p:cxnSp>
              <p:nvCxnSpPr>
                <p:cNvPr id="671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143899"/>
                  <a:ext cx="0" cy="7120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2" name="Conector reto 1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28384" y="3700859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3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853531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66" name="Conector reto 179"/>
              <p:cNvCxnSpPr>
                <a:cxnSpLocks noChangeShapeType="1"/>
              </p:cNvCxnSpPr>
              <p:nvPr/>
            </p:nvCxnSpPr>
            <p:spPr bwMode="auto">
              <a:xfrm flipH="1">
                <a:off x="8172404" y="3702443"/>
                <a:ext cx="166" cy="161152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67" name="Grupo 259"/>
              <p:cNvGrpSpPr>
                <a:grpSpLocks/>
              </p:cNvGrpSpPr>
              <p:nvPr/>
            </p:nvGrpSpPr>
            <p:grpSpPr bwMode="auto">
              <a:xfrm flipH="1">
                <a:off x="8172402" y="3705119"/>
                <a:ext cx="144018" cy="1606301"/>
                <a:chOff x="8028384" y="3700859"/>
                <a:chExt cx="144018" cy="1606301"/>
              </a:xfrm>
            </p:grpSpPr>
            <p:cxnSp>
              <p:nvCxnSpPr>
                <p:cNvPr id="668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143899"/>
                  <a:ext cx="0" cy="7120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69" name="Conector reto 1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28384" y="3700859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0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853531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74" name="Grupo 274"/>
            <p:cNvGrpSpPr>
              <a:grpSpLocks/>
            </p:cNvGrpSpPr>
            <p:nvPr/>
          </p:nvGrpSpPr>
          <p:grpSpPr bwMode="auto">
            <a:xfrm rot="618249">
              <a:off x="4270375" y="2752725"/>
              <a:ext cx="133350" cy="423863"/>
              <a:chOff x="8028384" y="3700859"/>
              <a:chExt cx="288036" cy="1613105"/>
            </a:xfrm>
          </p:grpSpPr>
          <p:grpSp>
            <p:nvGrpSpPr>
              <p:cNvPr id="675" name="Grupo 291"/>
              <p:cNvGrpSpPr>
                <a:grpSpLocks/>
              </p:cNvGrpSpPr>
              <p:nvPr/>
            </p:nvGrpSpPr>
            <p:grpSpPr bwMode="auto">
              <a:xfrm>
                <a:off x="8028384" y="3700859"/>
                <a:ext cx="144018" cy="1606301"/>
                <a:chOff x="8028384" y="3700859"/>
                <a:chExt cx="144018" cy="1606301"/>
              </a:xfrm>
            </p:grpSpPr>
            <p:cxnSp>
              <p:nvCxnSpPr>
                <p:cNvPr id="681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143899"/>
                  <a:ext cx="0" cy="7120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2" name="Conector reto 1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28384" y="3700859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3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853531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76" name="Conector reto 179"/>
              <p:cNvCxnSpPr>
                <a:cxnSpLocks noChangeShapeType="1"/>
              </p:cNvCxnSpPr>
              <p:nvPr/>
            </p:nvCxnSpPr>
            <p:spPr bwMode="auto">
              <a:xfrm flipH="1">
                <a:off x="8172402" y="3702439"/>
                <a:ext cx="165" cy="161152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77" name="Grupo 311"/>
              <p:cNvGrpSpPr>
                <a:grpSpLocks/>
              </p:cNvGrpSpPr>
              <p:nvPr/>
            </p:nvGrpSpPr>
            <p:grpSpPr bwMode="auto">
              <a:xfrm flipH="1">
                <a:off x="8172402" y="3705119"/>
                <a:ext cx="144018" cy="1606301"/>
                <a:chOff x="8028384" y="3700859"/>
                <a:chExt cx="144018" cy="1606301"/>
              </a:xfrm>
            </p:grpSpPr>
            <p:cxnSp>
              <p:nvCxnSpPr>
                <p:cNvPr id="678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143899"/>
                  <a:ext cx="0" cy="7120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9" name="Conector reto 1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28384" y="3700859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0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853531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684" name="Text Box 364"/>
            <p:cNvSpPr txBox="1">
              <a:spLocks noChangeArrowheads="1"/>
            </p:cNvSpPr>
            <p:nvPr/>
          </p:nvSpPr>
          <p:spPr bwMode="auto">
            <a:xfrm>
              <a:off x="2928938" y="2190750"/>
              <a:ext cx="3778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Tuc.</a:t>
              </a:r>
            </a:p>
          </p:txBody>
        </p:sp>
        <p:grpSp>
          <p:nvGrpSpPr>
            <p:cNvPr id="685" name="Grupo 54"/>
            <p:cNvGrpSpPr>
              <a:grpSpLocks/>
            </p:cNvGrpSpPr>
            <p:nvPr/>
          </p:nvGrpSpPr>
          <p:grpSpPr bwMode="auto">
            <a:xfrm rot="1854631">
              <a:off x="3806825" y="3051175"/>
              <a:ext cx="477838" cy="63500"/>
              <a:chOff x="6732240" y="4150710"/>
              <a:chExt cx="1014687" cy="358410"/>
            </a:xfrm>
          </p:grpSpPr>
          <p:grpSp>
            <p:nvGrpSpPr>
              <p:cNvPr id="686" name="Grupo 53"/>
              <p:cNvGrpSpPr>
                <a:grpSpLocks/>
              </p:cNvGrpSpPr>
              <p:nvPr/>
            </p:nvGrpSpPr>
            <p:grpSpPr bwMode="auto">
              <a:xfrm>
                <a:off x="6732240" y="4150710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691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2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3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87" name="Grupo 343"/>
              <p:cNvGrpSpPr>
                <a:grpSpLocks/>
              </p:cNvGrpSpPr>
              <p:nvPr/>
            </p:nvGrpSpPr>
            <p:grpSpPr bwMode="auto">
              <a:xfrm flipV="1">
                <a:off x="6732240" y="4324274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688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9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0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694" name="Oval 74"/>
            <p:cNvSpPr>
              <a:spLocks noChangeAspect="1" noChangeArrowheads="1"/>
            </p:cNvSpPr>
            <p:nvPr/>
          </p:nvSpPr>
          <p:spPr bwMode="auto">
            <a:xfrm>
              <a:off x="4348163" y="1960563"/>
              <a:ext cx="90487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95" name="Oval 74"/>
            <p:cNvSpPr>
              <a:spLocks noChangeAspect="1" noChangeArrowheads="1"/>
            </p:cNvSpPr>
            <p:nvPr/>
          </p:nvSpPr>
          <p:spPr bwMode="auto">
            <a:xfrm>
              <a:off x="4545013" y="2200275"/>
              <a:ext cx="90487" cy="904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grpSp>
          <p:nvGrpSpPr>
            <p:cNvPr id="696" name="Grupo 353"/>
            <p:cNvGrpSpPr>
              <a:grpSpLocks/>
            </p:cNvGrpSpPr>
            <p:nvPr/>
          </p:nvGrpSpPr>
          <p:grpSpPr bwMode="auto">
            <a:xfrm>
              <a:off x="2166938" y="2335213"/>
              <a:ext cx="541337" cy="49212"/>
              <a:chOff x="6732240" y="4150710"/>
              <a:chExt cx="1014687" cy="358410"/>
            </a:xfrm>
          </p:grpSpPr>
          <p:grpSp>
            <p:nvGrpSpPr>
              <p:cNvPr id="697" name="Grupo 354"/>
              <p:cNvGrpSpPr>
                <a:grpSpLocks/>
              </p:cNvGrpSpPr>
              <p:nvPr/>
            </p:nvGrpSpPr>
            <p:grpSpPr bwMode="auto">
              <a:xfrm>
                <a:off x="6732240" y="4150710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02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3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4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98" name="Grupo 355"/>
              <p:cNvGrpSpPr>
                <a:grpSpLocks/>
              </p:cNvGrpSpPr>
              <p:nvPr/>
            </p:nvGrpSpPr>
            <p:grpSpPr bwMode="auto">
              <a:xfrm flipV="1">
                <a:off x="6732240" y="4324274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699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0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1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705" name="Elipse 704"/>
            <p:cNvSpPr/>
            <p:nvPr/>
          </p:nvSpPr>
          <p:spPr bwMode="auto">
            <a:xfrm>
              <a:off x="1547813" y="2135188"/>
              <a:ext cx="631825" cy="503237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706" name="Oval 74"/>
            <p:cNvSpPr>
              <a:spLocks noChangeAspect="1" noChangeArrowheads="1"/>
            </p:cNvSpPr>
            <p:nvPr/>
          </p:nvSpPr>
          <p:spPr bwMode="auto">
            <a:xfrm>
              <a:off x="4935538" y="3594100"/>
              <a:ext cx="90487" cy="904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707" name="Oval 74"/>
            <p:cNvSpPr>
              <a:spLocks noChangeAspect="1" noChangeArrowheads="1"/>
            </p:cNvSpPr>
            <p:nvPr/>
          </p:nvSpPr>
          <p:spPr bwMode="auto">
            <a:xfrm>
              <a:off x="4098925" y="3990975"/>
              <a:ext cx="90488" cy="920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grpSp>
          <p:nvGrpSpPr>
            <p:cNvPr id="708" name="Grupo 262"/>
            <p:cNvGrpSpPr>
              <a:grpSpLocks/>
            </p:cNvGrpSpPr>
            <p:nvPr/>
          </p:nvGrpSpPr>
          <p:grpSpPr bwMode="auto">
            <a:xfrm rot="829160">
              <a:off x="2771775" y="2376488"/>
              <a:ext cx="328613" cy="46037"/>
              <a:chOff x="6732240" y="4150710"/>
              <a:chExt cx="1014687" cy="358410"/>
            </a:xfrm>
          </p:grpSpPr>
          <p:grpSp>
            <p:nvGrpSpPr>
              <p:cNvPr id="709" name="Grupo 265"/>
              <p:cNvGrpSpPr>
                <a:grpSpLocks/>
              </p:cNvGrpSpPr>
              <p:nvPr/>
            </p:nvGrpSpPr>
            <p:grpSpPr bwMode="auto">
              <a:xfrm>
                <a:off x="6732240" y="4150710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14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5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6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10" name="Grupo 271"/>
              <p:cNvGrpSpPr>
                <a:grpSpLocks/>
              </p:cNvGrpSpPr>
              <p:nvPr/>
            </p:nvGrpSpPr>
            <p:grpSpPr bwMode="auto">
              <a:xfrm flipV="1">
                <a:off x="6732240" y="4324274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11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2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3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717" name="Grupo 296"/>
            <p:cNvGrpSpPr>
              <a:grpSpLocks/>
            </p:cNvGrpSpPr>
            <p:nvPr/>
          </p:nvGrpSpPr>
          <p:grpSpPr bwMode="auto">
            <a:xfrm rot="803206">
              <a:off x="3556000" y="2554288"/>
              <a:ext cx="261938" cy="47625"/>
              <a:chOff x="6732240" y="4150710"/>
              <a:chExt cx="1014687" cy="358410"/>
            </a:xfrm>
          </p:grpSpPr>
          <p:grpSp>
            <p:nvGrpSpPr>
              <p:cNvPr id="718" name="Grupo 297"/>
              <p:cNvGrpSpPr>
                <a:grpSpLocks/>
              </p:cNvGrpSpPr>
              <p:nvPr/>
            </p:nvGrpSpPr>
            <p:grpSpPr bwMode="auto">
              <a:xfrm>
                <a:off x="6732240" y="4150710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23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4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5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19" name="Grupo 301"/>
              <p:cNvGrpSpPr>
                <a:grpSpLocks/>
              </p:cNvGrpSpPr>
              <p:nvPr/>
            </p:nvGrpSpPr>
            <p:grpSpPr bwMode="auto">
              <a:xfrm flipV="1">
                <a:off x="6732240" y="4324274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20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1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2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726" name="Grupo 27"/>
            <p:cNvGrpSpPr>
              <a:grpSpLocks/>
            </p:cNvGrpSpPr>
            <p:nvPr/>
          </p:nvGrpSpPr>
          <p:grpSpPr bwMode="auto">
            <a:xfrm rot="656346">
              <a:off x="3116263" y="2428875"/>
              <a:ext cx="409575" cy="106363"/>
              <a:chOff x="7805684" y="1276274"/>
              <a:chExt cx="1058131" cy="438033"/>
            </a:xfrm>
          </p:grpSpPr>
          <p:cxnSp>
            <p:nvCxnSpPr>
              <p:cNvPr id="727" name="Conector reto 177"/>
              <p:cNvCxnSpPr>
                <a:cxnSpLocks noChangeShapeType="1"/>
              </p:cNvCxnSpPr>
              <p:nvPr/>
            </p:nvCxnSpPr>
            <p:spPr bwMode="auto">
              <a:xfrm flipV="1">
                <a:off x="7964406" y="1280135"/>
                <a:ext cx="740687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8" name="Conector reto 177"/>
              <p:cNvCxnSpPr>
                <a:cxnSpLocks noChangeShapeType="1"/>
              </p:cNvCxnSpPr>
              <p:nvPr/>
            </p:nvCxnSpPr>
            <p:spPr bwMode="auto">
              <a:xfrm>
                <a:off x="7964406" y="1416418"/>
                <a:ext cx="740687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9" name="Conector reto 177"/>
              <p:cNvCxnSpPr>
                <a:cxnSpLocks noChangeShapeType="1"/>
              </p:cNvCxnSpPr>
              <p:nvPr/>
            </p:nvCxnSpPr>
            <p:spPr bwMode="auto">
              <a:xfrm>
                <a:off x="7969107" y="1564730"/>
                <a:ext cx="735986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0" name="Conector reto 177"/>
              <p:cNvCxnSpPr>
                <a:cxnSpLocks noChangeShapeType="1"/>
              </p:cNvCxnSpPr>
              <p:nvPr/>
            </p:nvCxnSpPr>
            <p:spPr bwMode="auto">
              <a:xfrm>
                <a:off x="7969107" y="1708746"/>
                <a:ext cx="735986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1" name="Conector reto 177"/>
              <p:cNvCxnSpPr>
                <a:cxnSpLocks noChangeShapeType="1"/>
              </p:cNvCxnSpPr>
              <p:nvPr/>
            </p:nvCxnSpPr>
            <p:spPr bwMode="auto">
              <a:xfrm flipV="1">
                <a:off x="7810385" y="1280136"/>
                <a:ext cx="154021" cy="22614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2" name="Conector reto 177"/>
              <p:cNvCxnSpPr>
                <a:cxnSpLocks noChangeShapeType="1"/>
              </p:cNvCxnSpPr>
              <p:nvPr/>
            </p:nvCxnSpPr>
            <p:spPr bwMode="auto">
              <a:xfrm flipV="1">
                <a:off x="7810385" y="1416418"/>
                <a:ext cx="154021" cy="8986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3" name="Conector reto 177"/>
              <p:cNvCxnSpPr>
                <a:cxnSpLocks noChangeShapeType="1"/>
              </p:cNvCxnSpPr>
              <p:nvPr/>
            </p:nvCxnSpPr>
            <p:spPr bwMode="auto">
              <a:xfrm>
                <a:off x="7805684" y="1487808"/>
                <a:ext cx="158722" cy="22649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4" name="Conector reto 177"/>
              <p:cNvCxnSpPr>
                <a:cxnSpLocks noChangeShapeType="1"/>
              </p:cNvCxnSpPr>
              <p:nvPr/>
            </p:nvCxnSpPr>
            <p:spPr bwMode="auto">
              <a:xfrm>
                <a:off x="7810385" y="1499210"/>
                <a:ext cx="158722" cy="6467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5" name="Conector reto 177"/>
              <p:cNvCxnSpPr>
                <a:cxnSpLocks noChangeShapeType="1"/>
              </p:cNvCxnSpPr>
              <p:nvPr/>
            </p:nvCxnSpPr>
            <p:spPr bwMode="auto">
              <a:xfrm>
                <a:off x="8705093" y="1276274"/>
                <a:ext cx="154021" cy="22614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6" name="Conector reto 177"/>
              <p:cNvCxnSpPr>
                <a:cxnSpLocks noChangeShapeType="1"/>
              </p:cNvCxnSpPr>
              <p:nvPr/>
            </p:nvCxnSpPr>
            <p:spPr bwMode="auto">
              <a:xfrm>
                <a:off x="8705093" y="1412556"/>
                <a:ext cx="154021" cy="8986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7" name="Conector reto 177"/>
              <p:cNvCxnSpPr>
                <a:cxnSpLocks noChangeShapeType="1"/>
              </p:cNvCxnSpPr>
              <p:nvPr/>
            </p:nvCxnSpPr>
            <p:spPr bwMode="auto">
              <a:xfrm flipV="1">
                <a:off x="8700392" y="1483946"/>
                <a:ext cx="158722" cy="22649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8" name="Conector reto 177"/>
              <p:cNvCxnSpPr>
                <a:cxnSpLocks noChangeShapeType="1"/>
              </p:cNvCxnSpPr>
              <p:nvPr/>
            </p:nvCxnSpPr>
            <p:spPr bwMode="auto">
              <a:xfrm flipV="1">
                <a:off x="8705093" y="1495348"/>
                <a:ext cx="158722" cy="6467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39" name="Oval 74"/>
            <p:cNvSpPr>
              <a:spLocks noChangeAspect="1" noChangeArrowheads="1"/>
            </p:cNvSpPr>
            <p:nvPr/>
          </p:nvSpPr>
          <p:spPr bwMode="auto">
            <a:xfrm>
              <a:off x="3070225" y="2406650"/>
              <a:ext cx="66675" cy="682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latin typeface="+mn-lt"/>
                <a:cs typeface="+mn-cs"/>
              </a:endParaRPr>
            </a:p>
          </p:txBody>
        </p:sp>
        <p:sp>
          <p:nvSpPr>
            <p:cNvPr id="740" name="Text Box 364"/>
            <p:cNvSpPr txBox="1">
              <a:spLocks noChangeArrowheads="1"/>
            </p:cNvSpPr>
            <p:nvPr/>
          </p:nvSpPr>
          <p:spPr bwMode="auto">
            <a:xfrm>
              <a:off x="3708400" y="2378075"/>
              <a:ext cx="6477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Itacaiúnas</a:t>
              </a:r>
            </a:p>
          </p:txBody>
        </p:sp>
        <p:cxnSp>
          <p:nvCxnSpPr>
            <p:cNvPr id="741" name="Conector reto 308"/>
            <p:cNvCxnSpPr>
              <a:cxnSpLocks noChangeShapeType="1"/>
            </p:cNvCxnSpPr>
            <p:nvPr/>
          </p:nvCxnSpPr>
          <p:spPr bwMode="auto">
            <a:xfrm flipH="1" flipV="1">
              <a:off x="3817938" y="2617788"/>
              <a:ext cx="522287" cy="1270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2" name="Oval 74"/>
            <p:cNvSpPr>
              <a:spLocks noChangeAspect="1" noChangeArrowheads="1"/>
            </p:cNvSpPr>
            <p:nvPr/>
          </p:nvSpPr>
          <p:spPr bwMode="auto">
            <a:xfrm>
              <a:off x="4327525" y="2700338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grpSp>
          <p:nvGrpSpPr>
            <p:cNvPr id="743" name="Grupo 421"/>
            <p:cNvGrpSpPr>
              <a:grpSpLocks/>
            </p:cNvGrpSpPr>
            <p:nvPr/>
          </p:nvGrpSpPr>
          <p:grpSpPr bwMode="auto">
            <a:xfrm rot="1573434" flipV="1">
              <a:off x="2676525" y="2628900"/>
              <a:ext cx="1150938" cy="65088"/>
              <a:chOff x="6732240" y="4150710"/>
              <a:chExt cx="1014687" cy="358410"/>
            </a:xfrm>
          </p:grpSpPr>
          <p:grpSp>
            <p:nvGrpSpPr>
              <p:cNvPr id="744" name="Grupo 422"/>
              <p:cNvGrpSpPr>
                <a:grpSpLocks/>
              </p:cNvGrpSpPr>
              <p:nvPr/>
            </p:nvGrpSpPr>
            <p:grpSpPr bwMode="auto">
              <a:xfrm>
                <a:off x="6732240" y="4150710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49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0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1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45" name="Grupo 423"/>
              <p:cNvGrpSpPr>
                <a:grpSpLocks/>
              </p:cNvGrpSpPr>
              <p:nvPr/>
            </p:nvGrpSpPr>
            <p:grpSpPr bwMode="auto">
              <a:xfrm flipV="1">
                <a:off x="6732240" y="4324274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46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7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8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752" name="Oval 74"/>
            <p:cNvSpPr>
              <a:spLocks noChangeAspect="1" noChangeArrowheads="1"/>
            </p:cNvSpPr>
            <p:nvPr/>
          </p:nvSpPr>
          <p:spPr bwMode="auto">
            <a:xfrm>
              <a:off x="2673350" y="2322513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cxnSp>
          <p:nvCxnSpPr>
            <p:cNvPr id="753" name="Conector reto 156"/>
            <p:cNvCxnSpPr>
              <a:cxnSpLocks noChangeShapeType="1"/>
            </p:cNvCxnSpPr>
            <p:nvPr/>
          </p:nvCxnSpPr>
          <p:spPr bwMode="auto">
            <a:xfrm flipH="1">
              <a:off x="3802063" y="2581275"/>
              <a:ext cx="44450" cy="3889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4" name="Oval 74"/>
            <p:cNvSpPr>
              <a:spLocks noChangeAspect="1" noChangeArrowheads="1"/>
            </p:cNvSpPr>
            <p:nvPr/>
          </p:nvSpPr>
          <p:spPr bwMode="auto">
            <a:xfrm>
              <a:off x="3508375" y="2498725"/>
              <a:ext cx="68263" cy="682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latin typeface="+mn-lt"/>
                <a:cs typeface="+mn-cs"/>
              </a:endParaRPr>
            </a:p>
          </p:txBody>
        </p:sp>
        <p:sp>
          <p:nvSpPr>
            <p:cNvPr id="755" name="Oval 74"/>
            <p:cNvSpPr>
              <a:spLocks noChangeAspect="1" noChangeArrowheads="1"/>
            </p:cNvSpPr>
            <p:nvPr/>
          </p:nvSpPr>
          <p:spPr bwMode="auto">
            <a:xfrm>
              <a:off x="3811588" y="2581275"/>
              <a:ext cx="68262" cy="682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latin typeface="+mn-lt"/>
                <a:cs typeface="+mn-cs"/>
              </a:endParaRPr>
            </a:p>
          </p:txBody>
        </p:sp>
        <p:sp>
          <p:nvSpPr>
            <p:cNvPr id="756" name="Oval 74"/>
            <p:cNvSpPr>
              <a:spLocks noChangeAspect="1" noChangeArrowheads="1"/>
            </p:cNvSpPr>
            <p:nvPr/>
          </p:nvSpPr>
          <p:spPr bwMode="auto">
            <a:xfrm>
              <a:off x="3756025" y="2879725"/>
              <a:ext cx="90488" cy="904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757" name="Oval 74"/>
            <p:cNvSpPr>
              <a:spLocks noChangeAspect="1" noChangeArrowheads="1"/>
            </p:cNvSpPr>
            <p:nvPr/>
          </p:nvSpPr>
          <p:spPr bwMode="auto">
            <a:xfrm>
              <a:off x="4257675" y="3168650"/>
              <a:ext cx="68263" cy="666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latin typeface="+mn-lt"/>
                <a:cs typeface="+mn-cs"/>
              </a:endParaRPr>
            </a:p>
          </p:txBody>
        </p:sp>
        <p:sp>
          <p:nvSpPr>
            <p:cNvPr id="758" name="Rectangle 16"/>
            <p:cNvSpPr>
              <a:spLocks noChangeArrowheads="1"/>
            </p:cNvSpPr>
            <p:nvPr/>
          </p:nvSpPr>
          <p:spPr bwMode="auto">
            <a:xfrm>
              <a:off x="4506913" y="4149725"/>
              <a:ext cx="1905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Luz.</a:t>
              </a:r>
            </a:p>
          </p:txBody>
        </p:sp>
        <p:sp>
          <p:nvSpPr>
            <p:cNvPr id="759" name="Oval 74"/>
            <p:cNvSpPr>
              <a:spLocks noChangeAspect="1" noChangeArrowheads="1"/>
            </p:cNvSpPr>
            <p:nvPr/>
          </p:nvSpPr>
          <p:spPr bwMode="auto">
            <a:xfrm>
              <a:off x="4902200" y="4229100"/>
              <a:ext cx="90488" cy="904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760" name="Rectangle 16"/>
            <p:cNvSpPr>
              <a:spLocks noChangeArrowheads="1"/>
            </p:cNvSpPr>
            <p:nvPr/>
          </p:nvSpPr>
          <p:spPr bwMode="auto">
            <a:xfrm>
              <a:off x="4705350" y="4265613"/>
              <a:ext cx="203200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Pir.2</a:t>
              </a:r>
            </a:p>
          </p:txBody>
        </p:sp>
        <p:cxnSp>
          <p:nvCxnSpPr>
            <p:cNvPr id="761" name="Conector reto 148"/>
            <p:cNvCxnSpPr>
              <a:cxnSpLocks noChangeShapeType="1"/>
              <a:stCxn id="574" idx="2"/>
            </p:cNvCxnSpPr>
            <p:nvPr/>
          </p:nvCxnSpPr>
          <p:spPr bwMode="auto">
            <a:xfrm flipH="1">
              <a:off x="5673725" y="3968750"/>
              <a:ext cx="238125" cy="26511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2" name="Oval 74"/>
            <p:cNvSpPr>
              <a:spLocks noChangeAspect="1" noChangeArrowheads="1"/>
            </p:cNvSpPr>
            <p:nvPr/>
          </p:nvSpPr>
          <p:spPr bwMode="auto">
            <a:xfrm>
              <a:off x="5287963" y="4543425"/>
              <a:ext cx="90487" cy="889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763" name="Rectangle 16"/>
            <p:cNvSpPr>
              <a:spLocks noChangeArrowheads="1"/>
            </p:cNvSpPr>
            <p:nvPr/>
          </p:nvSpPr>
          <p:spPr bwMode="auto">
            <a:xfrm>
              <a:off x="4956175" y="4521200"/>
              <a:ext cx="3048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P.Jusc</a:t>
              </a:r>
            </a:p>
          </p:txBody>
        </p:sp>
        <p:sp>
          <p:nvSpPr>
            <p:cNvPr id="764" name="Oval 74"/>
            <p:cNvSpPr>
              <a:spLocks noChangeAspect="1" noChangeArrowheads="1"/>
            </p:cNvSpPr>
            <p:nvPr/>
          </p:nvSpPr>
          <p:spPr bwMode="auto">
            <a:xfrm>
              <a:off x="5511800" y="4921250"/>
              <a:ext cx="90488" cy="904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765" name="Rectangle 16"/>
            <p:cNvSpPr>
              <a:spLocks noChangeArrowheads="1"/>
            </p:cNvSpPr>
            <p:nvPr/>
          </p:nvSpPr>
          <p:spPr bwMode="auto">
            <a:xfrm>
              <a:off x="5165725" y="4878388"/>
              <a:ext cx="309563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Mutum</a:t>
              </a:r>
            </a:p>
          </p:txBody>
        </p:sp>
        <p:sp>
          <p:nvSpPr>
            <p:cNvPr id="766" name="Oval 74"/>
            <p:cNvSpPr>
              <a:spLocks noChangeAspect="1" noChangeArrowheads="1"/>
            </p:cNvSpPr>
            <p:nvPr/>
          </p:nvSpPr>
          <p:spPr bwMode="auto">
            <a:xfrm>
              <a:off x="4618038" y="4095750"/>
              <a:ext cx="90487" cy="904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cxnSp>
          <p:nvCxnSpPr>
            <p:cNvPr id="767" name="Conector reto 203"/>
            <p:cNvCxnSpPr>
              <a:cxnSpLocks noChangeShapeType="1"/>
              <a:endCxn id="590" idx="7"/>
            </p:cNvCxnSpPr>
            <p:nvPr/>
          </p:nvCxnSpPr>
          <p:spPr bwMode="auto">
            <a:xfrm flipH="1">
              <a:off x="6959600" y="3341688"/>
              <a:ext cx="98425" cy="14128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8" name="Oval 74"/>
            <p:cNvSpPr>
              <a:spLocks noChangeAspect="1" noChangeArrowheads="1"/>
            </p:cNvSpPr>
            <p:nvPr/>
          </p:nvSpPr>
          <p:spPr bwMode="auto">
            <a:xfrm rot="21000000">
              <a:off x="6626225" y="4824413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769" name="Rectangle 63"/>
            <p:cNvSpPr>
              <a:spLocks noChangeArrowheads="1"/>
            </p:cNvSpPr>
            <p:nvPr/>
          </p:nvSpPr>
          <p:spPr bwMode="auto">
            <a:xfrm>
              <a:off x="6775450" y="4838700"/>
              <a:ext cx="388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Teixeira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Freitas 3</a:t>
              </a:r>
            </a:p>
          </p:txBody>
        </p:sp>
        <p:sp>
          <p:nvSpPr>
            <p:cNvPr id="770" name="Oval 74"/>
            <p:cNvSpPr>
              <a:spLocks noChangeAspect="1" noChangeArrowheads="1"/>
            </p:cNvSpPr>
            <p:nvPr/>
          </p:nvSpPr>
          <p:spPr bwMode="auto">
            <a:xfrm rot="21000000">
              <a:off x="5613400" y="5195888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771" name="Rectangle 63"/>
            <p:cNvSpPr>
              <a:spLocks noChangeArrowheads="1"/>
            </p:cNvSpPr>
            <p:nvPr/>
          </p:nvSpPr>
          <p:spPr bwMode="auto">
            <a:xfrm>
              <a:off x="5143500" y="5157788"/>
              <a:ext cx="434975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J. Neiva 2</a:t>
              </a:r>
            </a:p>
          </p:txBody>
        </p:sp>
        <p:cxnSp>
          <p:nvCxnSpPr>
            <p:cNvPr id="772" name="Conector reto 203"/>
            <p:cNvCxnSpPr>
              <a:cxnSpLocks noChangeShapeType="1"/>
            </p:cNvCxnSpPr>
            <p:nvPr/>
          </p:nvCxnSpPr>
          <p:spPr bwMode="auto">
            <a:xfrm flipH="1">
              <a:off x="7048500" y="3651250"/>
              <a:ext cx="38100" cy="5349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4" name="Line 580"/>
            <p:cNvSpPr>
              <a:spLocks noChangeShapeType="1"/>
            </p:cNvSpPr>
            <p:nvPr/>
          </p:nvSpPr>
          <p:spPr bwMode="auto">
            <a:xfrm>
              <a:off x="5578390" y="2513013"/>
              <a:ext cx="9525" cy="26987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</p:grpSp>
      <p:sp>
        <p:nvSpPr>
          <p:cNvPr id="798" name="Retângulo de cantos arredondados 797"/>
          <p:cNvSpPr/>
          <p:nvPr/>
        </p:nvSpPr>
        <p:spPr bwMode="auto">
          <a:xfrm>
            <a:off x="8319729" y="1341940"/>
            <a:ext cx="2459079" cy="906709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99" name="CaixaDeTexto 9"/>
          <p:cNvSpPr txBox="1">
            <a:spLocks noChangeArrowheads="1"/>
          </p:cNvSpPr>
          <p:nvPr/>
        </p:nvSpPr>
        <p:spPr bwMode="auto">
          <a:xfrm>
            <a:off x="8532624" y="1472128"/>
            <a:ext cx="20838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pt-BR" altLang="pt-BR" sz="18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Limite NE</a:t>
            </a:r>
            <a:r>
              <a:rPr lang="pt-BR" altLang="pt-BR" sz="1800" dirty="0">
                <a:solidFill>
                  <a:schemeClr val="tx2"/>
                </a:solidFill>
                <a:latin typeface="Gill Sans MT" panose="020B0502020104020203" pitchFamily="34" charset="0"/>
              </a:rPr>
              <a:t>→</a:t>
            </a:r>
            <a:r>
              <a:rPr lang="pt-BR" altLang="pt-BR" sz="18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SE/CO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pt-BR" altLang="pt-BR" sz="1800" dirty="0">
                <a:solidFill>
                  <a:schemeClr val="tx2"/>
                </a:solidFill>
                <a:latin typeface="Gill Sans MT" panose="020B0502020104020203" pitchFamily="34" charset="0"/>
              </a:rPr>
              <a:t>a</a:t>
            </a:r>
            <a:r>
              <a:rPr lang="pt-BR" altLang="pt-BR" sz="18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pt-BR" altLang="pt-BR" sz="1800" dirty="0">
                <a:solidFill>
                  <a:schemeClr val="tx2"/>
                </a:solidFill>
                <a:latin typeface="Gill Sans MT" panose="020B0502020104020203" pitchFamily="34" charset="0"/>
              </a:rPr>
              <a:t>p</a:t>
            </a:r>
            <a:r>
              <a:rPr lang="pt-BR" altLang="pt-BR" sz="18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artir de 2023:</a:t>
            </a:r>
            <a:endParaRPr lang="pt-BR" altLang="pt-BR" sz="18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pic>
        <p:nvPicPr>
          <p:cNvPr id="800" name="Picture 8" descr="http://www.utfpr.edu.br/londrina/estrutura-universitaria/diretorias/dirgrad/departamento-de-educacao/seta-indicativa-2/image_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7261" y="1631909"/>
            <a:ext cx="1666172" cy="122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5" name="Grupo 804"/>
          <p:cNvGrpSpPr/>
          <p:nvPr/>
        </p:nvGrpSpPr>
        <p:grpSpPr>
          <a:xfrm>
            <a:off x="8907543" y="2436303"/>
            <a:ext cx="1344796" cy="1341475"/>
            <a:chOff x="9624040" y="3531404"/>
            <a:chExt cx="1344796" cy="1341475"/>
          </a:xfrm>
        </p:grpSpPr>
        <p:sp>
          <p:nvSpPr>
            <p:cNvPr id="802" name="Elipse 801"/>
            <p:cNvSpPr>
              <a:spLocks noChangeAspect="1"/>
            </p:cNvSpPr>
            <p:nvPr/>
          </p:nvSpPr>
          <p:spPr bwMode="auto">
            <a:xfrm>
              <a:off x="9624040" y="3531404"/>
              <a:ext cx="1344796" cy="1341475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857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ClrTx/>
                <a:buSzTx/>
                <a:buFont typeface="Wingdings" panose="05000000000000000000" pitchFamily="2" charset="2"/>
                <a:buChar char="ü"/>
                <a:tabLst/>
              </a:pPr>
              <a:endParaRPr kumimoji="0" lang="pt-BR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3" name="CaixaDeTexto 802"/>
            <p:cNvSpPr txBox="1"/>
            <p:nvPr/>
          </p:nvSpPr>
          <p:spPr>
            <a:xfrm>
              <a:off x="9633080" y="3842044"/>
              <a:ext cx="13168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Calibri Light (Corpo)"/>
                </a:rPr>
                <a:t>6.000</a:t>
              </a:r>
              <a:endParaRPr lang="pt-BR" sz="3200" b="1" dirty="0" smtClean="0">
                <a:solidFill>
                  <a:schemeClr val="tx2"/>
                </a:solidFill>
                <a:latin typeface="Calibri Light (Corpo)"/>
              </a:endParaRPr>
            </a:p>
            <a:p>
              <a:pPr algn="ctr"/>
              <a:r>
                <a:rPr lang="pt-BR" sz="1200" dirty="0" smtClean="0">
                  <a:solidFill>
                    <a:schemeClr val="tx2"/>
                  </a:solidFill>
                  <a:latin typeface="Calibri Light (Corpo)"/>
                </a:rPr>
                <a:t>MW</a:t>
              </a:r>
              <a:endParaRPr lang="pt-BR" sz="1200" dirty="0">
                <a:solidFill>
                  <a:schemeClr val="tx2"/>
                </a:solidFill>
                <a:latin typeface="Calibri Light (Corpo)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7492077" y="3870835"/>
            <a:ext cx="4244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Estudo de expansão da interligação NE</a:t>
            </a:r>
            <a:r>
              <a:rPr lang="pt-BR" b="1" dirty="0" smtClean="0">
                <a:sym typeface="Wingdings" panose="05000000000000000000" pitchFamily="2" charset="2"/>
              </a:rPr>
              <a:t>SE/CO </a:t>
            </a:r>
            <a:r>
              <a:rPr lang="pt-BR" b="1" dirty="0" smtClean="0"/>
              <a:t>realizado em 2014 considerou um total de </a:t>
            </a:r>
            <a:r>
              <a:rPr lang="pt-BR" b="1" u="sng" dirty="0" smtClean="0">
                <a:solidFill>
                  <a:srgbClr val="FF0000"/>
                </a:solidFill>
              </a:rPr>
              <a:t>25 GW </a:t>
            </a:r>
            <a:r>
              <a:rPr lang="pt-BR" b="1" dirty="0" smtClean="0"/>
              <a:t>de EOL+SOL no horizonte 2024;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O novo PDE 2029 aponta que, de fato, a partir de 2024 esse montante é atingido e tem um acréscimo de </a:t>
            </a:r>
            <a:r>
              <a:rPr lang="pt-BR" b="1" u="sng" dirty="0" smtClean="0">
                <a:solidFill>
                  <a:srgbClr val="FF0000"/>
                </a:solidFill>
              </a:rPr>
              <a:t>16 GW </a:t>
            </a:r>
            <a:r>
              <a:rPr lang="pt-BR" b="1" dirty="0" smtClean="0"/>
              <a:t>até 2029.</a:t>
            </a: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17518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Interligação NE→SE/CO | </a:t>
            </a:r>
            <a:r>
              <a:rPr lang="pt-BR" altLang="pt-BR" sz="2800" b="1" dirty="0">
                <a:solidFill>
                  <a:srgbClr val="242852"/>
                </a:solidFill>
                <a:latin typeface="Gill Sans MT" panose="020B0502020104020203" pitchFamily="34" charset="0"/>
              </a:rPr>
              <a:t>Estudo em Andamento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0598" y="1787440"/>
            <a:ext cx="4480973" cy="53553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3600"/>
              </a:spcAft>
              <a:defRPr sz="20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 algn="l"/>
            <a:r>
              <a:rPr lang="pt-BR" sz="1800" dirty="0"/>
              <a:t>Cenário </a:t>
            </a:r>
            <a:r>
              <a:rPr lang="pt-BR" sz="1800" dirty="0" smtClean="0"/>
              <a:t>dimensionador: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/>
              <a:t>Norte Úmido (95% hidrelétricas do Norte)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/>
              <a:t>Fator de despacho das Eólicas 64% (permanência de 10% no período úmido)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/>
              <a:t>Usinas do São Francisco com 1.300 m</a:t>
            </a:r>
            <a:r>
              <a:rPr lang="pt-BR" sz="1800" baseline="30000" dirty="0" smtClean="0"/>
              <a:t>3</a:t>
            </a:r>
            <a:r>
              <a:rPr lang="pt-BR" sz="1800" dirty="0" smtClean="0"/>
              <a:t>/s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/>
              <a:t>Térmicas com CVU ≤ 271 R$/</a:t>
            </a:r>
            <a:r>
              <a:rPr lang="pt-BR" sz="1800" dirty="0" err="1" smtClean="0"/>
              <a:t>MWh</a:t>
            </a:r>
            <a:endParaRPr lang="pt-BR" sz="1800" dirty="0" smtClean="0"/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/>
              <a:t>Esgotamento da interligação Norte-Sul, impedindo a utilização da interligação NE</a:t>
            </a:r>
            <a:r>
              <a:rPr lang="pt-BR" sz="1800" dirty="0" smtClean="0">
                <a:sym typeface="Wingdings" panose="05000000000000000000" pitchFamily="2" charset="2"/>
              </a:rPr>
              <a:t>SE para escoamento dos excedentes de geração do NE</a:t>
            </a:r>
            <a:endParaRPr lang="pt-BR" sz="1800" dirty="0" smtClean="0"/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dirty="0" smtClean="0"/>
          </a:p>
          <a:p>
            <a:pPr algn="l"/>
            <a:endParaRPr lang="pt-BR" sz="1800" dirty="0"/>
          </a:p>
          <a:p>
            <a:pPr algn="l"/>
            <a:endParaRPr lang="pt-BR" sz="1800" dirty="0"/>
          </a:p>
        </p:txBody>
      </p:sp>
      <p:sp>
        <p:nvSpPr>
          <p:cNvPr id="531" name="Elipse 530"/>
          <p:cNvSpPr/>
          <p:nvPr/>
        </p:nvSpPr>
        <p:spPr bwMode="auto">
          <a:xfrm>
            <a:off x="8969764" y="2066294"/>
            <a:ext cx="1678033" cy="592652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532" name="Conector reto 151"/>
          <p:cNvCxnSpPr>
            <a:cxnSpLocks noChangeShapeType="1"/>
            <a:endCxn id="652" idx="6"/>
          </p:cNvCxnSpPr>
          <p:nvPr/>
        </p:nvCxnSpPr>
        <p:spPr bwMode="auto">
          <a:xfrm flipH="1">
            <a:off x="8504427" y="4368867"/>
            <a:ext cx="754410" cy="53715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3" name="Conector reto 191"/>
          <p:cNvCxnSpPr>
            <a:cxnSpLocks noChangeShapeType="1"/>
          </p:cNvCxnSpPr>
          <p:nvPr/>
        </p:nvCxnSpPr>
        <p:spPr bwMode="auto">
          <a:xfrm flipH="1">
            <a:off x="9257074" y="5128035"/>
            <a:ext cx="1075210" cy="37421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4" name="Conector reto 203"/>
          <p:cNvCxnSpPr>
            <a:cxnSpLocks noChangeShapeType="1"/>
            <a:stCxn id="584" idx="5"/>
          </p:cNvCxnSpPr>
          <p:nvPr/>
        </p:nvCxnSpPr>
        <p:spPr bwMode="auto">
          <a:xfrm>
            <a:off x="10688337" y="3600745"/>
            <a:ext cx="141011" cy="11817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5" name="Conector reto 191"/>
          <p:cNvCxnSpPr>
            <a:cxnSpLocks noChangeShapeType="1"/>
          </p:cNvCxnSpPr>
          <p:nvPr/>
        </p:nvCxnSpPr>
        <p:spPr bwMode="auto">
          <a:xfrm flipH="1">
            <a:off x="10399264" y="4320523"/>
            <a:ext cx="387781" cy="744845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6" name="Conector reto 187"/>
          <p:cNvCxnSpPr>
            <a:cxnSpLocks noChangeShapeType="1"/>
          </p:cNvCxnSpPr>
          <p:nvPr/>
        </p:nvCxnSpPr>
        <p:spPr bwMode="auto">
          <a:xfrm>
            <a:off x="10321708" y="2599861"/>
            <a:ext cx="475913" cy="77349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7" name="Corda 536"/>
          <p:cNvSpPr/>
          <p:nvPr/>
        </p:nvSpPr>
        <p:spPr bwMode="auto">
          <a:xfrm rot="6744632">
            <a:off x="6021233" y="4138139"/>
            <a:ext cx="3239000" cy="3317288"/>
          </a:xfrm>
          <a:prstGeom prst="chord">
            <a:avLst>
              <a:gd name="adj1" fmla="val 3745408"/>
              <a:gd name="adj2" fmla="val 15167414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38" name="Elipse 537"/>
          <p:cNvSpPr/>
          <p:nvPr/>
        </p:nvSpPr>
        <p:spPr bwMode="auto">
          <a:xfrm>
            <a:off x="5585495" y="1518404"/>
            <a:ext cx="2506474" cy="1409116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39" name="Forma livre 223"/>
          <p:cNvSpPr>
            <a:spLocks/>
          </p:cNvSpPr>
          <p:nvPr/>
        </p:nvSpPr>
        <p:spPr bwMode="auto">
          <a:xfrm>
            <a:off x="8518528" y="2599861"/>
            <a:ext cx="740309" cy="1051018"/>
          </a:xfrm>
          <a:custGeom>
            <a:avLst/>
            <a:gdLst>
              <a:gd name="T0" fmla="*/ 0 w 621102"/>
              <a:gd name="T1" fmla="*/ 177928 h 992038"/>
              <a:gd name="T2" fmla="*/ 597455 w 621102"/>
              <a:gd name="T3" fmla="*/ 160911 h 992038"/>
              <a:gd name="T4" fmla="*/ 4301671 w 621102"/>
              <a:gd name="T5" fmla="*/ 0 h 9920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1102" h="992038">
                <a:moveTo>
                  <a:pt x="0" y="992038"/>
                </a:moveTo>
                <a:lnTo>
                  <a:pt x="86264" y="897147"/>
                </a:lnTo>
                <a:lnTo>
                  <a:pt x="621102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540" name="Forma livre 224"/>
          <p:cNvSpPr>
            <a:spLocks/>
          </p:cNvSpPr>
          <p:nvPr/>
        </p:nvSpPr>
        <p:spPr bwMode="auto">
          <a:xfrm>
            <a:off x="8492088" y="2556889"/>
            <a:ext cx="664516" cy="1149496"/>
          </a:xfrm>
          <a:custGeom>
            <a:avLst/>
            <a:gdLst>
              <a:gd name="T0" fmla="*/ 0 w 560717"/>
              <a:gd name="T1" fmla="*/ 657104 h 1035170"/>
              <a:gd name="T2" fmla="*/ 63091 w 560717"/>
              <a:gd name="T3" fmla="*/ 558537 h 1035170"/>
              <a:gd name="T4" fmla="*/ 4100789 w 560717"/>
              <a:gd name="T5" fmla="*/ 0 h 1035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0717" h="1035170">
                <a:moveTo>
                  <a:pt x="0" y="1035170"/>
                </a:moveTo>
                <a:lnTo>
                  <a:pt x="8626" y="879894"/>
                </a:lnTo>
                <a:lnTo>
                  <a:pt x="560717" y="0"/>
                </a:lnTo>
              </a:path>
            </a:pathLst>
          </a:cu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cxnSp>
        <p:nvCxnSpPr>
          <p:cNvPr id="541" name="Conector reto 308"/>
          <p:cNvCxnSpPr>
            <a:cxnSpLocks noChangeShapeType="1"/>
            <a:stCxn id="635" idx="3"/>
          </p:cNvCxnSpPr>
          <p:nvPr/>
        </p:nvCxnSpPr>
        <p:spPr bwMode="auto">
          <a:xfrm flipH="1">
            <a:off x="8134272" y="3742195"/>
            <a:ext cx="322563" cy="5389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" name="Conector reto 292"/>
          <p:cNvCxnSpPr>
            <a:cxnSpLocks noChangeShapeType="1"/>
            <a:endCxn id="764" idx="1"/>
          </p:cNvCxnSpPr>
          <p:nvPr/>
        </p:nvCxnSpPr>
        <p:spPr bwMode="auto">
          <a:xfrm>
            <a:off x="5978563" y="2333077"/>
            <a:ext cx="86370" cy="333031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3" name="Conector reto 292"/>
          <p:cNvCxnSpPr>
            <a:cxnSpLocks noChangeShapeType="1"/>
            <a:stCxn id="645" idx="3"/>
            <a:endCxn id="768" idx="1"/>
          </p:cNvCxnSpPr>
          <p:nvPr/>
        </p:nvCxnSpPr>
        <p:spPr bwMode="auto">
          <a:xfrm flipH="1">
            <a:off x="5814638" y="2308010"/>
            <a:ext cx="130435" cy="343774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4" name="Text Box 364"/>
          <p:cNvSpPr txBox="1">
            <a:spLocks noChangeArrowheads="1"/>
          </p:cNvSpPr>
          <p:nvPr/>
        </p:nvSpPr>
        <p:spPr bwMode="auto">
          <a:xfrm>
            <a:off x="5671864" y="1980351"/>
            <a:ext cx="495302" cy="26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Xingu</a:t>
            </a:r>
          </a:p>
        </p:txBody>
      </p:sp>
      <p:cxnSp>
        <p:nvCxnSpPr>
          <p:cNvPr id="545" name="Conector reto 156"/>
          <p:cNvCxnSpPr>
            <a:cxnSpLocks noChangeShapeType="1"/>
          </p:cNvCxnSpPr>
          <p:nvPr/>
        </p:nvCxnSpPr>
        <p:spPr bwMode="auto">
          <a:xfrm flipH="1" flipV="1">
            <a:off x="9123113" y="3350077"/>
            <a:ext cx="444185" cy="723359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6" name="Conector reto 131"/>
          <p:cNvCxnSpPr>
            <a:cxnSpLocks noChangeShapeType="1"/>
            <a:endCxn id="652" idx="7"/>
          </p:cNvCxnSpPr>
          <p:nvPr/>
        </p:nvCxnSpPr>
        <p:spPr bwMode="auto">
          <a:xfrm flipH="1">
            <a:off x="8490326" y="4227418"/>
            <a:ext cx="146299" cy="159354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7" name="Text Box 202"/>
          <p:cNvSpPr txBox="1">
            <a:spLocks noChangeArrowheads="1"/>
          </p:cNvSpPr>
          <p:nvPr/>
        </p:nvSpPr>
        <p:spPr bwMode="auto">
          <a:xfrm>
            <a:off x="6498542" y="1520194"/>
            <a:ext cx="763223" cy="72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b="1" dirty="0"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548" name="Text Box 364"/>
          <p:cNvSpPr txBox="1">
            <a:spLocks noChangeArrowheads="1"/>
          </p:cNvSpPr>
          <p:nvPr/>
        </p:nvSpPr>
        <p:spPr bwMode="auto">
          <a:xfrm>
            <a:off x="6983268" y="3126266"/>
            <a:ext cx="689193" cy="25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Miracema</a:t>
            </a:r>
          </a:p>
        </p:txBody>
      </p:sp>
      <p:sp>
        <p:nvSpPr>
          <p:cNvPr id="549" name="Text Box 364"/>
          <p:cNvSpPr txBox="1">
            <a:spLocks noChangeArrowheads="1"/>
          </p:cNvSpPr>
          <p:nvPr/>
        </p:nvSpPr>
        <p:spPr bwMode="auto">
          <a:xfrm>
            <a:off x="7792320" y="2714453"/>
            <a:ext cx="585196" cy="25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Colinas</a:t>
            </a:r>
          </a:p>
        </p:txBody>
      </p:sp>
      <p:sp>
        <p:nvSpPr>
          <p:cNvPr id="550" name="Text Box 364"/>
          <p:cNvSpPr txBox="1">
            <a:spLocks noChangeArrowheads="1"/>
          </p:cNvSpPr>
          <p:nvPr/>
        </p:nvSpPr>
        <p:spPr bwMode="auto">
          <a:xfrm>
            <a:off x="7469757" y="2001837"/>
            <a:ext cx="608111" cy="25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 dirty="0">
                <a:latin typeface="Arial Narrow" panose="020B0606020202030204" pitchFamily="34" charset="0"/>
              </a:rPr>
              <a:t>P. Dutra</a:t>
            </a:r>
          </a:p>
        </p:txBody>
      </p:sp>
      <p:sp>
        <p:nvSpPr>
          <p:cNvPr id="551" name="Text Box 364"/>
          <p:cNvSpPr txBox="1">
            <a:spLocks noChangeArrowheads="1"/>
          </p:cNvSpPr>
          <p:nvPr/>
        </p:nvSpPr>
        <p:spPr bwMode="auto">
          <a:xfrm>
            <a:off x="8499138" y="3593583"/>
            <a:ext cx="583434" cy="4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Rio das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  Éguas</a:t>
            </a:r>
          </a:p>
        </p:txBody>
      </p:sp>
      <p:sp>
        <p:nvSpPr>
          <p:cNvPr id="552" name="Text Box 202"/>
          <p:cNvSpPr txBox="1">
            <a:spLocks noChangeArrowheads="1"/>
          </p:cNvSpPr>
          <p:nvPr/>
        </p:nvSpPr>
        <p:spPr bwMode="auto">
          <a:xfrm>
            <a:off x="6306414" y="4778889"/>
            <a:ext cx="1336081" cy="86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4400" b="1">
                <a:latin typeface="Tahoma" panose="020B0604030504040204" pitchFamily="34" charset="0"/>
                <a:cs typeface="Tahoma" panose="020B0604030504040204" pitchFamily="34" charset="0"/>
              </a:rPr>
              <a:t>SE</a:t>
            </a:r>
          </a:p>
        </p:txBody>
      </p:sp>
      <p:sp>
        <p:nvSpPr>
          <p:cNvPr id="553" name="Forma livre 552"/>
          <p:cNvSpPr/>
          <p:nvPr/>
        </p:nvSpPr>
        <p:spPr bwMode="auto">
          <a:xfrm>
            <a:off x="6071984" y="2829044"/>
            <a:ext cx="1893075" cy="2329429"/>
          </a:xfrm>
          <a:custGeom>
            <a:avLst/>
            <a:gdLst>
              <a:gd name="connsiteX0" fmla="*/ 0 w 972151"/>
              <a:gd name="connsiteY0" fmla="*/ 0 h 1376413"/>
              <a:gd name="connsiteX1" fmla="*/ 0 w 972151"/>
              <a:gd name="connsiteY1" fmla="*/ 182880 h 1376413"/>
              <a:gd name="connsiteX2" fmla="*/ 972151 w 972151"/>
              <a:gd name="connsiteY2" fmla="*/ 1241659 h 1376413"/>
              <a:gd name="connsiteX3" fmla="*/ 972151 w 972151"/>
              <a:gd name="connsiteY3" fmla="*/ 1376413 h 13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2151" h="1376413">
                <a:moveTo>
                  <a:pt x="0" y="0"/>
                </a:moveTo>
                <a:lnTo>
                  <a:pt x="0" y="182880"/>
                </a:lnTo>
                <a:lnTo>
                  <a:pt x="972151" y="1241659"/>
                </a:lnTo>
                <a:lnTo>
                  <a:pt x="972151" y="1376413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554" name="Conector reto 3"/>
          <p:cNvCxnSpPr>
            <a:cxnSpLocks noChangeShapeType="1"/>
          </p:cNvCxnSpPr>
          <p:nvPr/>
        </p:nvCxnSpPr>
        <p:spPr bwMode="auto">
          <a:xfrm>
            <a:off x="8490326" y="3697432"/>
            <a:ext cx="146299" cy="535358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5" name="Oval 74"/>
          <p:cNvSpPr>
            <a:spLocks noChangeAspect="1" noChangeArrowheads="1"/>
          </p:cNvSpPr>
          <p:nvPr/>
        </p:nvSpPr>
        <p:spPr bwMode="auto">
          <a:xfrm>
            <a:off x="8573169" y="4179075"/>
            <a:ext cx="100471" cy="1020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556" name="Rectangle 63"/>
          <p:cNvSpPr>
            <a:spLocks noChangeArrowheads="1"/>
          </p:cNvSpPr>
          <p:nvPr/>
        </p:nvSpPr>
        <p:spPr bwMode="auto">
          <a:xfrm>
            <a:off x="8698317" y="4128941"/>
            <a:ext cx="421270" cy="1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Arinos 2</a:t>
            </a:r>
          </a:p>
        </p:txBody>
      </p:sp>
      <p:sp>
        <p:nvSpPr>
          <p:cNvPr id="557" name="Rectangle 63"/>
          <p:cNvSpPr>
            <a:spLocks noChangeArrowheads="1"/>
          </p:cNvSpPr>
          <p:nvPr/>
        </p:nvSpPr>
        <p:spPr bwMode="auto">
          <a:xfrm>
            <a:off x="9574349" y="4112826"/>
            <a:ext cx="512929" cy="1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Janaúba 3</a:t>
            </a:r>
          </a:p>
        </p:txBody>
      </p:sp>
      <p:sp>
        <p:nvSpPr>
          <p:cNvPr id="558" name="Forma livre 264"/>
          <p:cNvSpPr>
            <a:spLocks/>
          </p:cNvSpPr>
          <p:nvPr/>
        </p:nvSpPr>
        <p:spPr bwMode="auto">
          <a:xfrm>
            <a:off x="8908071" y="4085969"/>
            <a:ext cx="696243" cy="732311"/>
          </a:xfrm>
          <a:custGeom>
            <a:avLst/>
            <a:gdLst>
              <a:gd name="T0" fmla="*/ 1 w 914400"/>
              <a:gd name="T1" fmla="*/ 0 h 1477926"/>
              <a:gd name="T2" fmla="*/ 1 w 914400"/>
              <a:gd name="T3" fmla="*/ 0 h 1477926"/>
              <a:gd name="T4" fmla="*/ 0 w 914400"/>
              <a:gd name="T5" fmla="*/ 0 h 1477926"/>
              <a:gd name="T6" fmla="*/ 0 60000 65536"/>
              <a:gd name="T7" fmla="*/ 0 60000 65536"/>
              <a:gd name="T8" fmla="*/ 0 60000 65536"/>
              <a:gd name="T9" fmla="*/ 0 w 914400"/>
              <a:gd name="T10" fmla="*/ 0 h 1477926"/>
              <a:gd name="T11" fmla="*/ 914400 w 914400"/>
              <a:gd name="T12" fmla="*/ 1477926 h 14779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1477926">
                <a:moveTo>
                  <a:pt x="914400" y="0"/>
                </a:moveTo>
                <a:lnTo>
                  <a:pt x="754911" y="574158"/>
                </a:lnTo>
                <a:lnTo>
                  <a:pt x="0" y="1477926"/>
                </a:lnTo>
              </a:path>
            </a:pathLst>
          </a:cu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9" name="Rectangle 63"/>
          <p:cNvSpPr>
            <a:spLocks noChangeArrowheads="1"/>
          </p:cNvSpPr>
          <p:nvPr/>
        </p:nvSpPr>
        <p:spPr bwMode="auto">
          <a:xfrm>
            <a:off x="9299377" y="3009883"/>
            <a:ext cx="329614" cy="3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solidFill>
                  <a:srgbClr val="000000"/>
                </a:solidFill>
                <a:latin typeface="Arial Narrow" panose="020B0606020202030204" pitchFamily="34" charset="0"/>
              </a:rPr>
              <a:t>B</a:t>
            </a:r>
            <a:r>
              <a:rPr lang="pt-BR" altLang="pt-BR" sz="900" b="1">
                <a:latin typeface="Arial Narrow" panose="020B0606020202030204" pitchFamily="34" charset="0"/>
              </a:rPr>
              <a:t>. J.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Lapa II</a:t>
            </a:r>
          </a:p>
        </p:txBody>
      </p:sp>
      <p:cxnSp>
        <p:nvCxnSpPr>
          <p:cNvPr id="560" name="Conector reto 148"/>
          <p:cNvCxnSpPr>
            <a:cxnSpLocks noChangeShapeType="1"/>
          </p:cNvCxnSpPr>
          <p:nvPr/>
        </p:nvCxnSpPr>
        <p:spPr bwMode="auto">
          <a:xfrm flipH="1">
            <a:off x="9419236" y="4085969"/>
            <a:ext cx="148062" cy="245297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1" name="Conector reto 151"/>
          <p:cNvCxnSpPr>
            <a:cxnSpLocks noChangeShapeType="1"/>
          </p:cNvCxnSpPr>
          <p:nvPr/>
        </p:nvCxnSpPr>
        <p:spPr bwMode="auto">
          <a:xfrm flipH="1">
            <a:off x="8871056" y="4316942"/>
            <a:ext cx="556994" cy="433299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2" name="Conector reto 159"/>
          <p:cNvCxnSpPr>
            <a:cxnSpLocks noChangeShapeType="1"/>
          </p:cNvCxnSpPr>
          <p:nvPr/>
        </p:nvCxnSpPr>
        <p:spPr bwMode="auto">
          <a:xfrm flipH="1">
            <a:off x="9599026" y="3978540"/>
            <a:ext cx="149825" cy="91315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" name="Conector reto 161"/>
          <p:cNvCxnSpPr>
            <a:cxnSpLocks noChangeShapeType="1"/>
          </p:cNvCxnSpPr>
          <p:nvPr/>
        </p:nvCxnSpPr>
        <p:spPr bwMode="auto">
          <a:xfrm flipH="1">
            <a:off x="9743562" y="3688480"/>
            <a:ext cx="126910" cy="293641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4" name="Conector reto 163"/>
          <p:cNvCxnSpPr>
            <a:cxnSpLocks noChangeShapeType="1"/>
          </p:cNvCxnSpPr>
          <p:nvPr/>
        </p:nvCxnSpPr>
        <p:spPr bwMode="auto">
          <a:xfrm flipH="1" flipV="1">
            <a:off x="9831694" y="3500478"/>
            <a:ext cx="38778" cy="196954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5" name="Conector reto 168"/>
          <p:cNvCxnSpPr>
            <a:cxnSpLocks noChangeShapeType="1"/>
          </p:cNvCxnSpPr>
          <p:nvPr/>
        </p:nvCxnSpPr>
        <p:spPr bwMode="auto">
          <a:xfrm>
            <a:off x="9588450" y="3903339"/>
            <a:ext cx="0" cy="152191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6" name="Conector reto 170"/>
          <p:cNvCxnSpPr>
            <a:cxnSpLocks noChangeShapeType="1"/>
          </p:cNvCxnSpPr>
          <p:nvPr/>
        </p:nvCxnSpPr>
        <p:spPr bwMode="auto">
          <a:xfrm flipH="1">
            <a:off x="9584925" y="3600745"/>
            <a:ext cx="137486" cy="309756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7" name="Conector reto 171"/>
          <p:cNvCxnSpPr>
            <a:cxnSpLocks noChangeShapeType="1"/>
          </p:cNvCxnSpPr>
          <p:nvPr/>
        </p:nvCxnSpPr>
        <p:spPr bwMode="auto">
          <a:xfrm flipH="1">
            <a:off x="9718885" y="3541660"/>
            <a:ext cx="96946" cy="62667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8" name="Oval 74"/>
          <p:cNvSpPr>
            <a:spLocks noChangeAspect="1" noChangeArrowheads="1"/>
          </p:cNvSpPr>
          <p:nvPr/>
        </p:nvSpPr>
        <p:spPr bwMode="auto">
          <a:xfrm>
            <a:off x="9524995" y="4025093"/>
            <a:ext cx="100471" cy="1020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569" name="Rectangle 63"/>
          <p:cNvSpPr>
            <a:spLocks noChangeArrowheads="1"/>
          </p:cNvSpPr>
          <p:nvPr/>
        </p:nvSpPr>
        <p:spPr bwMode="auto">
          <a:xfrm>
            <a:off x="9907488" y="3548822"/>
            <a:ext cx="465337" cy="1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Igaporã 3</a:t>
            </a:r>
          </a:p>
        </p:txBody>
      </p:sp>
      <p:cxnSp>
        <p:nvCxnSpPr>
          <p:cNvPr id="570" name="Conector reto 175"/>
          <p:cNvCxnSpPr>
            <a:cxnSpLocks noChangeShapeType="1"/>
          </p:cNvCxnSpPr>
          <p:nvPr/>
        </p:nvCxnSpPr>
        <p:spPr bwMode="auto">
          <a:xfrm>
            <a:off x="9454489" y="3332172"/>
            <a:ext cx="375443" cy="166516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1" name="Conector reto 177"/>
          <p:cNvCxnSpPr>
            <a:cxnSpLocks noChangeShapeType="1"/>
          </p:cNvCxnSpPr>
          <p:nvPr/>
        </p:nvCxnSpPr>
        <p:spPr bwMode="auto">
          <a:xfrm flipV="1">
            <a:off x="9114300" y="3332172"/>
            <a:ext cx="349003" cy="2506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2" name="Conector reto 179"/>
          <p:cNvCxnSpPr>
            <a:cxnSpLocks noChangeShapeType="1"/>
            <a:stCxn id="531" idx="4"/>
          </p:cNvCxnSpPr>
          <p:nvPr/>
        </p:nvCxnSpPr>
        <p:spPr bwMode="auto">
          <a:xfrm>
            <a:off x="9810542" y="2658947"/>
            <a:ext cx="49354" cy="852274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" name="Conector reto 181"/>
          <p:cNvCxnSpPr>
            <a:cxnSpLocks noChangeShapeType="1"/>
          </p:cNvCxnSpPr>
          <p:nvPr/>
        </p:nvCxnSpPr>
        <p:spPr bwMode="auto">
          <a:xfrm>
            <a:off x="10533225" y="3450344"/>
            <a:ext cx="132199" cy="121753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4" name="Conector reto 187"/>
          <p:cNvCxnSpPr>
            <a:cxnSpLocks noChangeShapeType="1"/>
          </p:cNvCxnSpPr>
          <p:nvPr/>
        </p:nvCxnSpPr>
        <p:spPr bwMode="auto">
          <a:xfrm>
            <a:off x="10171884" y="2639252"/>
            <a:ext cx="475913" cy="77528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5" name="Conector reto 190"/>
          <p:cNvCxnSpPr>
            <a:cxnSpLocks noChangeShapeType="1"/>
          </p:cNvCxnSpPr>
          <p:nvPr/>
        </p:nvCxnSpPr>
        <p:spPr bwMode="auto">
          <a:xfrm flipH="1">
            <a:off x="10533225" y="4085969"/>
            <a:ext cx="118097" cy="9131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6" name="Conector reto 191"/>
          <p:cNvCxnSpPr>
            <a:cxnSpLocks noChangeShapeType="1"/>
          </p:cNvCxnSpPr>
          <p:nvPr/>
        </p:nvCxnSpPr>
        <p:spPr bwMode="auto">
          <a:xfrm rot="21000000" flipH="1">
            <a:off x="10616070" y="3706385"/>
            <a:ext cx="130435" cy="37421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7" name="Conector reto 193"/>
          <p:cNvCxnSpPr>
            <a:cxnSpLocks noChangeShapeType="1"/>
            <a:endCxn id="584" idx="4"/>
          </p:cNvCxnSpPr>
          <p:nvPr/>
        </p:nvCxnSpPr>
        <p:spPr bwMode="auto">
          <a:xfrm flipH="1" flipV="1">
            <a:off x="10651322" y="3615069"/>
            <a:ext cx="59930" cy="85944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8" name="Conector reto 195"/>
          <p:cNvCxnSpPr>
            <a:cxnSpLocks noChangeShapeType="1"/>
          </p:cNvCxnSpPr>
          <p:nvPr/>
        </p:nvCxnSpPr>
        <p:spPr bwMode="auto">
          <a:xfrm>
            <a:off x="10505023" y="4053740"/>
            <a:ext cx="22915" cy="12354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9" name="Conector reto 198"/>
          <p:cNvCxnSpPr>
            <a:cxnSpLocks noChangeShapeType="1"/>
          </p:cNvCxnSpPr>
          <p:nvPr/>
        </p:nvCxnSpPr>
        <p:spPr bwMode="auto">
          <a:xfrm flipH="1">
            <a:off x="10505023" y="3688480"/>
            <a:ext cx="63455" cy="37421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0" name="Conector reto 199"/>
          <p:cNvCxnSpPr>
            <a:cxnSpLocks noChangeShapeType="1"/>
          </p:cNvCxnSpPr>
          <p:nvPr/>
        </p:nvCxnSpPr>
        <p:spPr bwMode="auto">
          <a:xfrm flipH="1">
            <a:off x="10568478" y="3597164"/>
            <a:ext cx="74031" cy="100268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1" name="Rectangle 63"/>
          <p:cNvSpPr>
            <a:spLocks noChangeArrowheads="1"/>
          </p:cNvSpPr>
          <p:nvPr/>
        </p:nvSpPr>
        <p:spPr bwMode="auto">
          <a:xfrm>
            <a:off x="10741216" y="3470040"/>
            <a:ext cx="460050" cy="1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Poções 3</a:t>
            </a:r>
          </a:p>
        </p:txBody>
      </p:sp>
      <p:sp>
        <p:nvSpPr>
          <p:cNvPr id="582" name="Rectangle 63"/>
          <p:cNvSpPr>
            <a:spLocks noChangeArrowheads="1"/>
          </p:cNvSpPr>
          <p:nvPr/>
        </p:nvSpPr>
        <p:spPr bwMode="auto">
          <a:xfrm>
            <a:off x="9893387" y="3967797"/>
            <a:ext cx="594009" cy="1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P. Paraíso 2</a:t>
            </a:r>
          </a:p>
        </p:txBody>
      </p:sp>
      <p:cxnSp>
        <p:nvCxnSpPr>
          <p:cNvPr id="583" name="Conector reto 203"/>
          <p:cNvCxnSpPr>
            <a:cxnSpLocks noChangeShapeType="1"/>
          </p:cNvCxnSpPr>
          <p:nvPr/>
        </p:nvCxnSpPr>
        <p:spPr bwMode="auto">
          <a:xfrm>
            <a:off x="10647797" y="3407372"/>
            <a:ext cx="10576" cy="168306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" name="Oval 74"/>
          <p:cNvSpPr>
            <a:spLocks noChangeAspect="1" noChangeArrowheads="1"/>
          </p:cNvSpPr>
          <p:nvPr/>
        </p:nvSpPr>
        <p:spPr bwMode="auto">
          <a:xfrm>
            <a:off x="10601968" y="3513012"/>
            <a:ext cx="100470" cy="1020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cxnSp>
        <p:nvCxnSpPr>
          <p:cNvPr id="585" name="Conector reto 204"/>
          <p:cNvCxnSpPr>
            <a:cxnSpLocks noChangeShapeType="1"/>
          </p:cNvCxnSpPr>
          <p:nvPr/>
        </p:nvCxnSpPr>
        <p:spPr bwMode="auto">
          <a:xfrm flipH="1">
            <a:off x="10358724" y="4164751"/>
            <a:ext cx="178026" cy="87734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6" name="Conector reto 205"/>
          <p:cNvCxnSpPr>
            <a:cxnSpLocks noChangeShapeType="1"/>
          </p:cNvCxnSpPr>
          <p:nvPr/>
        </p:nvCxnSpPr>
        <p:spPr bwMode="auto">
          <a:xfrm>
            <a:off x="10531463" y="4159379"/>
            <a:ext cx="8813" cy="157563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7" name="Conector reto 207"/>
          <p:cNvCxnSpPr>
            <a:cxnSpLocks noChangeShapeType="1"/>
          </p:cNvCxnSpPr>
          <p:nvPr/>
        </p:nvCxnSpPr>
        <p:spPr bwMode="auto">
          <a:xfrm flipH="1">
            <a:off x="10050262" y="4311571"/>
            <a:ext cx="493539" cy="564004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8" name="Conector reto 209"/>
          <p:cNvCxnSpPr>
            <a:cxnSpLocks noChangeShapeType="1"/>
          </p:cNvCxnSpPr>
          <p:nvPr/>
        </p:nvCxnSpPr>
        <p:spPr bwMode="auto">
          <a:xfrm flipH="1">
            <a:off x="9921589" y="4243533"/>
            <a:ext cx="442422" cy="487014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9" name="Conector reto 210"/>
          <p:cNvCxnSpPr>
            <a:cxnSpLocks noChangeShapeType="1"/>
          </p:cNvCxnSpPr>
          <p:nvPr/>
        </p:nvCxnSpPr>
        <p:spPr bwMode="auto">
          <a:xfrm flipH="1">
            <a:off x="9851084" y="4719803"/>
            <a:ext cx="75793" cy="220230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0" name="Conector reto 212"/>
          <p:cNvCxnSpPr>
            <a:cxnSpLocks noChangeShapeType="1"/>
          </p:cNvCxnSpPr>
          <p:nvPr/>
        </p:nvCxnSpPr>
        <p:spPr bwMode="auto">
          <a:xfrm flipV="1">
            <a:off x="9884573" y="4875576"/>
            <a:ext cx="170977" cy="64458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1" name="Forma livre 264"/>
          <p:cNvSpPr>
            <a:spLocks/>
          </p:cNvSpPr>
          <p:nvPr/>
        </p:nvSpPr>
        <p:spPr bwMode="auto">
          <a:xfrm>
            <a:off x="9174230" y="4916757"/>
            <a:ext cx="713869" cy="318708"/>
          </a:xfrm>
          <a:custGeom>
            <a:avLst/>
            <a:gdLst>
              <a:gd name="T0" fmla="*/ 324739 w 914400"/>
              <a:gd name="T1" fmla="*/ 0 h 1477926"/>
              <a:gd name="T2" fmla="*/ 268103 w 914400"/>
              <a:gd name="T3" fmla="*/ 0 h 1477926"/>
              <a:gd name="T4" fmla="*/ 0 w 914400"/>
              <a:gd name="T5" fmla="*/ 0 h 1477926"/>
              <a:gd name="T6" fmla="*/ 0 60000 65536"/>
              <a:gd name="T7" fmla="*/ 0 60000 65536"/>
              <a:gd name="T8" fmla="*/ 0 60000 65536"/>
              <a:gd name="T9" fmla="*/ 0 w 914400"/>
              <a:gd name="T10" fmla="*/ 0 h 1477926"/>
              <a:gd name="T11" fmla="*/ 914400 w 914400"/>
              <a:gd name="T12" fmla="*/ 1477926 h 14779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1477926">
                <a:moveTo>
                  <a:pt x="914400" y="0"/>
                </a:moveTo>
                <a:lnTo>
                  <a:pt x="754911" y="574158"/>
                </a:lnTo>
                <a:lnTo>
                  <a:pt x="0" y="1477926"/>
                </a:lnTo>
              </a:path>
            </a:pathLst>
          </a:cu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592" name="Conector reto 220"/>
          <p:cNvCxnSpPr>
            <a:cxnSpLocks noChangeShapeType="1"/>
          </p:cNvCxnSpPr>
          <p:nvPr/>
        </p:nvCxnSpPr>
        <p:spPr bwMode="auto">
          <a:xfrm flipV="1">
            <a:off x="9666006" y="4940033"/>
            <a:ext cx="204466" cy="30439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" name="Conector reto 221"/>
          <p:cNvCxnSpPr>
            <a:cxnSpLocks noChangeShapeType="1"/>
          </p:cNvCxnSpPr>
          <p:nvPr/>
        </p:nvCxnSpPr>
        <p:spPr bwMode="auto">
          <a:xfrm flipH="1">
            <a:off x="9147790" y="4972262"/>
            <a:ext cx="512929" cy="186211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" name="Rectangle 63"/>
          <p:cNvSpPr>
            <a:spLocks noChangeArrowheads="1"/>
          </p:cNvSpPr>
          <p:nvPr/>
        </p:nvSpPr>
        <p:spPr bwMode="auto">
          <a:xfrm>
            <a:off x="9130163" y="4760984"/>
            <a:ext cx="722682" cy="1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G. Valadares 6</a:t>
            </a:r>
          </a:p>
        </p:txBody>
      </p:sp>
      <p:sp>
        <p:nvSpPr>
          <p:cNvPr id="595" name="Oval 74"/>
          <p:cNvSpPr>
            <a:spLocks noChangeAspect="1" noChangeArrowheads="1"/>
          </p:cNvSpPr>
          <p:nvPr/>
        </p:nvSpPr>
        <p:spPr bwMode="auto">
          <a:xfrm rot="21000000">
            <a:off x="9814068" y="4886319"/>
            <a:ext cx="100471" cy="1020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596" name="Oval 74"/>
          <p:cNvSpPr>
            <a:spLocks noChangeAspect="1" noChangeArrowheads="1"/>
          </p:cNvSpPr>
          <p:nvPr/>
        </p:nvSpPr>
        <p:spPr bwMode="auto">
          <a:xfrm>
            <a:off x="9061421" y="3287410"/>
            <a:ext cx="100470" cy="1020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cxnSp>
        <p:nvCxnSpPr>
          <p:cNvPr id="597" name="Conector reto 271"/>
          <p:cNvCxnSpPr>
            <a:cxnSpLocks noChangeShapeType="1"/>
          </p:cNvCxnSpPr>
          <p:nvPr/>
        </p:nvCxnSpPr>
        <p:spPr bwMode="auto">
          <a:xfrm>
            <a:off x="10055550" y="2657157"/>
            <a:ext cx="484725" cy="800349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8" name="Forma livre 597"/>
          <p:cNvSpPr/>
          <p:nvPr/>
        </p:nvSpPr>
        <p:spPr bwMode="auto">
          <a:xfrm>
            <a:off x="5823451" y="2829044"/>
            <a:ext cx="1723862" cy="2096665"/>
          </a:xfrm>
          <a:custGeom>
            <a:avLst/>
            <a:gdLst>
              <a:gd name="connsiteX0" fmla="*/ 0 w 972151"/>
              <a:gd name="connsiteY0" fmla="*/ 0 h 1376413"/>
              <a:gd name="connsiteX1" fmla="*/ 0 w 972151"/>
              <a:gd name="connsiteY1" fmla="*/ 182880 h 1376413"/>
              <a:gd name="connsiteX2" fmla="*/ 972151 w 972151"/>
              <a:gd name="connsiteY2" fmla="*/ 1241659 h 1376413"/>
              <a:gd name="connsiteX3" fmla="*/ 972151 w 972151"/>
              <a:gd name="connsiteY3" fmla="*/ 1376413 h 13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2151" h="1376413">
                <a:moveTo>
                  <a:pt x="0" y="0"/>
                </a:moveTo>
                <a:lnTo>
                  <a:pt x="0" y="182880"/>
                </a:lnTo>
                <a:lnTo>
                  <a:pt x="972151" y="1241659"/>
                </a:lnTo>
                <a:lnTo>
                  <a:pt x="972151" y="1376413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599" name="Grupo 1"/>
          <p:cNvGrpSpPr>
            <a:grpSpLocks/>
          </p:cNvGrpSpPr>
          <p:nvPr/>
        </p:nvGrpSpPr>
        <p:grpSpPr bwMode="auto">
          <a:xfrm>
            <a:off x="7478570" y="4900642"/>
            <a:ext cx="153349" cy="171887"/>
            <a:chOff x="2057624" y="3431339"/>
            <a:chExt cx="138112" cy="152400"/>
          </a:xfrm>
        </p:grpSpPr>
        <p:sp>
          <p:nvSpPr>
            <p:cNvPr id="776" name="Rectangle 577"/>
            <p:cNvSpPr>
              <a:spLocks noChangeAspect="1" noChangeArrowheads="1"/>
            </p:cNvSpPr>
            <p:nvPr/>
          </p:nvSpPr>
          <p:spPr bwMode="auto">
            <a:xfrm rot="-5400000">
              <a:off x="2050480" y="3438483"/>
              <a:ext cx="152400" cy="138112"/>
            </a:xfrm>
            <a:prstGeom prst="rect">
              <a:avLst/>
            </a:prstGeom>
            <a:solidFill>
              <a:srgbClr val="AFE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t-BR" altLang="pt-BR" sz="800" b="1">
                <a:solidFill>
                  <a:schemeClr val="bg1"/>
                </a:solidFill>
              </a:endParaRPr>
            </a:p>
          </p:txBody>
        </p:sp>
        <p:sp>
          <p:nvSpPr>
            <p:cNvPr id="777" name="AutoShape 578"/>
            <p:cNvSpPr>
              <a:spLocks noChangeAspect="1" noChangeArrowheads="1"/>
            </p:cNvSpPr>
            <p:nvPr/>
          </p:nvSpPr>
          <p:spPr bwMode="auto">
            <a:xfrm>
              <a:off x="2094136" y="3469439"/>
              <a:ext cx="79375" cy="74613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778" name="Line 579"/>
            <p:cNvSpPr>
              <a:spLocks noChangeAspect="1" noChangeShapeType="1"/>
            </p:cNvSpPr>
            <p:nvPr/>
          </p:nvSpPr>
          <p:spPr bwMode="auto">
            <a:xfrm rot="16200000">
              <a:off x="2133824" y="3439276"/>
              <a:ext cx="0" cy="60325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779" name="Line 580"/>
            <p:cNvSpPr>
              <a:spLocks noChangeShapeType="1"/>
            </p:cNvSpPr>
            <p:nvPr/>
          </p:nvSpPr>
          <p:spPr bwMode="auto">
            <a:xfrm rot="10800000">
              <a:off x="2124299" y="3442452"/>
              <a:ext cx="9525" cy="26987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</p:grpSp>
      <p:grpSp>
        <p:nvGrpSpPr>
          <p:cNvPr id="600" name="Grupo 1"/>
          <p:cNvGrpSpPr>
            <a:grpSpLocks/>
          </p:cNvGrpSpPr>
          <p:nvPr/>
        </p:nvGrpSpPr>
        <p:grpSpPr bwMode="auto">
          <a:xfrm>
            <a:off x="7894553" y="5135197"/>
            <a:ext cx="153349" cy="171887"/>
            <a:chOff x="2057624" y="3431337"/>
            <a:chExt cx="138112" cy="152400"/>
          </a:xfrm>
        </p:grpSpPr>
        <p:sp>
          <p:nvSpPr>
            <p:cNvPr id="772" name="Rectangle 577"/>
            <p:cNvSpPr>
              <a:spLocks noChangeAspect="1" noChangeArrowheads="1"/>
            </p:cNvSpPr>
            <p:nvPr/>
          </p:nvSpPr>
          <p:spPr bwMode="auto">
            <a:xfrm rot="-5400000">
              <a:off x="2050480" y="3438481"/>
              <a:ext cx="152400" cy="138112"/>
            </a:xfrm>
            <a:prstGeom prst="rect">
              <a:avLst/>
            </a:prstGeom>
            <a:solidFill>
              <a:srgbClr val="AFE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t-BR" altLang="pt-BR" sz="800" b="1">
                <a:solidFill>
                  <a:schemeClr val="bg1"/>
                </a:solidFill>
              </a:endParaRPr>
            </a:p>
          </p:txBody>
        </p:sp>
        <p:sp>
          <p:nvSpPr>
            <p:cNvPr id="773" name="AutoShape 578"/>
            <p:cNvSpPr>
              <a:spLocks noChangeAspect="1" noChangeArrowheads="1"/>
            </p:cNvSpPr>
            <p:nvPr/>
          </p:nvSpPr>
          <p:spPr bwMode="auto">
            <a:xfrm>
              <a:off x="2092549" y="3466262"/>
              <a:ext cx="79375" cy="74612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774" name="Line 579"/>
            <p:cNvSpPr>
              <a:spLocks noChangeAspect="1" noChangeShapeType="1"/>
            </p:cNvSpPr>
            <p:nvPr/>
          </p:nvSpPr>
          <p:spPr bwMode="auto">
            <a:xfrm rot="16200000">
              <a:off x="2132237" y="3436099"/>
              <a:ext cx="0" cy="60325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775" name="Line 580"/>
            <p:cNvSpPr>
              <a:spLocks noChangeShapeType="1"/>
            </p:cNvSpPr>
            <p:nvPr/>
          </p:nvSpPr>
          <p:spPr bwMode="auto">
            <a:xfrm rot="10800000">
              <a:off x="2122711" y="3439274"/>
              <a:ext cx="9525" cy="26988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</p:grpSp>
      <p:sp>
        <p:nvSpPr>
          <p:cNvPr id="601" name="Oval 74"/>
          <p:cNvSpPr>
            <a:spLocks noChangeAspect="1" noChangeArrowheads="1"/>
          </p:cNvSpPr>
          <p:nvPr/>
        </p:nvSpPr>
        <p:spPr bwMode="auto">
          <a:xfrm rot="21000000">
            <a:off x="10452143" y="4121779"/>
            <a:ext cx="100471" cy="1020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602" name="Text Box 202"/>
          <p:cNvSpPr txBox="1">
            <a:spLocks noChangeArrowheads="1"/>
          </p:cNvSpPr>
          <p:nvPr/>
        </p:nvSpPr>
        <p:spPr bwMode="auto">
          <a:xfrm>
            <a:off x="4739428" y="2125380"/>
            <a:ext cx="930674" cy="31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200" b="1">
                <a:latin typeface="Tahoma" panose="020B0604030504040204" pitchFamily="34" charset="0"/>
                <a:cs typeface="Tahoma" panose="020B0604030504040204" pitchFamily="34" charset="0"/>
              </a:rPr>
              <a:t>Man</a:t>
            </a:r>
          </a:p>
        </p:txBody>
      </p:sp>
      <p:sp>
        <p:nvSpPr>
          <p:cNvPr id="603" name="Text Box 364"/>
          <p:cNvSpPr txBox="1">
            <a:spLocks noChangeArrowheads="1"/>
          </p:cNvSpPr>
          <p:nvPr/>
        </p:nvSpPr>
        <p:spPr bwMode="auto">
          <a:xfrm>
            <a:off x="7314644" y="4999120"/>
            <a:ext cx="641601" cy="27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 Narrow" panose="020B0606020202030204" pitchFamily="34" charset="0"/>
              </a:rPr>
              <a:t>Estreito</a:t>
            </a:r>
          </a:p>
        </p:txBody>
      </p:sp>
      <p:sp>
        <p:nvSpPr>
          <p:cNvPr id="604" name="Text Box 364"/>
          <p:cNvSpPr txBox="1">
            <a:spLocks noChangeArrowheads="1"/>
          </p:cNvSpPr>
          <p:nvPr/>
        </p:nvSpPr>
        <p:spPr bwMode="auto">
          <a:xfrm>
            <a:off x="7730627" y="5246208"/>
            <a:ext cx="527030" cy="27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 Narrow" panose="020B0606020202030204" pitchFamily="34" charset="0"/>
              </a:rPr>
              <a:t>T. Rio</a:t>
            </a:r>
          </a:p>
        </p:txBody>
      </p:sp>
      <p:grpSp>
        <p:nvGrpSpPr>
          <p:cNvPr id="605" name="Grupo 224"/>
          <p:cNvGrpSpPr>
            <a:grpSpLocks/>
          </p:cNvGrpSpPr>
          <p:nvPr/>
        </p:nvGrpSpPr>
        <p:grpSpPr bwMode="auto">
          <a:xfrm>
            <a:off x="5738844" y="2651785"/>
            <a:ext cx="153350" cy="171887"/>
            <a:chOff x="2897188" y="1954214"/>
            <a:chExt cx="138112" cy="152400"/>
          </a:xfrm>
        </p:grpSpPr>
        <p:sp>
          <p:nvSpPr>
            <p:cNvPr id="768" name="Rectangle 577"/>
            <p:cNvSpPr>
              <a:spLocks noChangeAspect="1" noChangeArrowheads="1"/>
            </p:cNvSpPr>
            <p:nvPr/>
          </p:nvSpPr>
          <p:spPr bwMode="auto">
            <a:xfrm rot="5400000">
              <a:off x="2890044" y="1961358"/>
              <a:ext cx="152400" cy="138112"/>
            </a:xfrm>
            <a:prstGeom prst="rect">
              <a:avLst/>
            </a:prstGeom>
            <a:solidFill>
              <a:srgbClr val="AFE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t-BR" altLang="pt-BR" sz="800" b="1">
                <a:solidFill>
                  <a:schemeClr val="bg1"/>
                </a:solidFill>
              </a:endParaRPr>
            </a:p>
          </p:txBody>
        </p:sp>
        <p:sp>
          <p:nvSpPr>
            <p:cNvPr id="769" name="AutoShape 578"/>
            <p:cNvSpPr>
              <a:spLocks noChangeAspect="1" noChangeArrowheads="1"/>
            </p:cNvSpPr>
            <p:nvPr/>
          </p:nvSpPr>
          <p:spPr bwMode="auto">
            <a:xfrm rot="10800000">
              <a:off x="2932113" y="1978027"/>
              <a:ext cx="79374" cy="74612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770" name="Line 580"/>
            <p:cNvSpPr>
              <a:spLocks noChangeShapeType="1"/>
            </p:cNvSpPr>
            <p:nvPr/>
          </p:nvSpPr>
          <p:spPr bwMode="auto">
            <a:xfrm>
              <a:off x="2967037" y="2052639"/>
              <a:ext cx="9525" cy="26988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cxnSp>
          <p:nvCxnSpPr>
            <p:cNvPr id="771" name="Conector reto 770"/>
            <p:cNvCxnSpPr/>
            <p:nvPr/>
          </p:nvCxnSpPr>
          <p:spPr bwMode="auto">
            <a:xfrm rot="10800000">
              <a:off x="2928938" y="2057402"/>
              <a:ext cx="746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6" name="Grupo 240"/>
          <p:cNvGrpSpPr>
            <a:grpSpLocks/>
          </p:cNvGrpSpPr>
          <p:nvPr/>
        </p:nvGrpSpPr>
        <p:grpSpPr bwMode="auto">
          <a:xfrm>
            <a:off x="5987377" y="2666109"/>
            <a:ext cx="153349" cy="171887"/>
            <a:chOff x="2897188" y="1954214"/>
            <a:chExt cx="138112" cy="152400"/>
          </a:xfrm>
        </p:grpSpPr>
        <p:sp>
          <p:nvSpPr>
            <p:cNvPr id="764" name="Rectangle 577"/>
            <p:cNvSpPr>
              <a:spLocks noChangeAspect="1" noChangeArrowheads="1"/>
            </p:cNvSpPr>
            <p:nvPr/>
          </p:nvSpPr>
          <p:spPr bwMode="auto">
            <a:xfrm rot="5400000">
              <a:off x="2890044" y="1961358"/>
              <a:ext cx="152400" cy="138112"/>
            </a:xfrm>
            <a:prstGeom prst="rect">
              <a:avLst/>
            </a:prstGeom>
            <a:solidFill>
              <a:srgbClr val="AFE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t-BR" altLang="pt-BR" sz="800" b="1">
                <a:solidFill>
                  <a:schemeClr val="bg1"/>
                </a:solidFill>
              </a:endParaRPr>
            </a:p>
          </p:txBody>
        </p:sp>
        <p:sp>
          <p:nvSpPr>
            <p:cNvPr id="765" name="AutoShape 578"/>
            <p:cNvSpPr>
              <a:spLocks noChangeAspect="1" noChangeArrowheads="1"/>
            </p:cNvSpPr>
            <p:nvPr/>
          </p:nvSpPr>
          <p:spPr bwMode="auto">
            <a:xfrm rot="10800000">
              <a:off x="2932113" y="1978027"/>
              <a:ext cx="79375" cy="74612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766" name="Line 580"/>
            <p:cNvSpPr>
              <a:spLocks noChangeShapeType="1"/>
            </p:cNvSpPr>
            <p:nvPr/>
          </p:nvSpPr>
          <p:spPr bwMode="auto">
            <a:xfrm>
              <a:off x="2967038" y="2052639"/>
              <a:ext cx="9525" cy="26988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cxnSp>
          <p:nvCxnSpPr>
            <p:cNvPr id="767" name="Conector reto 766"/>
            <p:cNvCxnSpPr/>
            <p:nvPr/>
          </p:nvCxnSpPr>
          <p:spPr bwMode="auto">
            <a:xfrm rot="10800000">
              <a:off x="2928938" y="2057402"/>
              <a:ext cx="746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7" name="Forma livre 3"/>
          <p:cNvSpPr>
            <a:spLocks/>
          </p:cNvSpPr>
          <p:nvPr/>
        </p:nvSpPr>
        <p:spPr bwMode="auto">
          <a:xfrm>
            <a:off x="7913942" y="1684919"/>
            <a:ext cx="1644544" cy="401070"/>
          </a:xfrm>
          <a:custGeom>
            <a:avLst/>
            <a:gdLst>
              <a:gd name="T0" fmla="*/ 63262484 w 1282700"/>
              <a:gd name="T1" fmla="*/ 60362936 h 292100"/>
              <a:gd name="T2" fmla="*/ 24428160 w 1282700"/>
              <a:gd name="T3" fmla="*/ 0 h 292100"/>
              <a:gd name="T4" fmla="*/ 0 w 1282700"/>
              <a:gd name="T5" fmla="*/ 26244729 h 292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2700" h="292100">
                <a:moveTo>
                  <a:pt x="1282700" y="292100"/>
                </a:moveTo>
                <a:lnTo>
                  <a:pt x="495300" y="0"/>
                </a:lnTo>
                <a:lnTo>
                  <a:pt x="0" y="127000"/>
                </a:lnTo>
              </a:path>
            </a:pathLst>
          </a:cu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608" name="Forma livre 4"/>
          <p:cNvSpPr>
            <a:spLocks/>
          </p:cNvSpPr>
          <p:nvPr/>
        </p:nvSpPr>
        <p:spPr bwMode="auto">
          <a:xfrm>
            <a:off x="7850487" y="1593605"/>
            <a:ext cx="1933617" cy="478061"/>
          </a:xfrm>
          <a:custGeom>
            <a:avLst/>
            <a:gdLst>
              <a:gd name="T0" fmla="*/ 487408235 w 1403350"/>
              <a:gd name="T1" fmla="*/ 65090475 h 349250"/>
              <a:gd name="T2" fmla="*/ 163204416 w 1403350"/>
              <a:gd name="T3" fmla="*/ 0 h 349250"/>
              <a:gd name="T4" fmla="*/ 0 w 1403350"/>
              <a:gd name="T5" fmla="*/ 29586353 h 3492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03350" h="349250">
                <a:moveTo>
                  <a:pt x="1403350" y="349250"/>
                </a:moveTo>
                <a:lnTo>
                  <a:pt x="469900" y="0"/>
                </a:lnTo>
                <a:lnTo>
                  <a:pt x="0" y="158750"/>
                </a:lnTo>
              </a:path>
            </a:pathLst>
          </a:cu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609" name="Forma livre 244"/>
          <p:cNvSpPr>
            <a:spLocks/>
          </p:cNvSpPr>
          <p:nvPr/>
        </p:nvSpPr>
        <p:spPr bwMode="auto">
          <a:xfrm>
            <a:off x="8033801" y="2064503"/>
            <a:ext cx="972977" cy="191583"/>
          </a:xfrm>
          <a:custGeom>
            <a:avLst/>
            <a:gdLst>
              <a:gd name="T0" fmla="*/ 0 w 818706"/>
              <a:gd name="T1" fmla="*/ 194 h 212651"/>
              <a:gd name="T2" fmla="*/ 1478484 w 818706"/>
              <a:gd name="T3" fmla="*/ 0 h 212651"/>
              <a:gd name="T4" fmla="*/ 4216451 w 818706"/>
              <a:gd name="T5" fmla="*/ 486 h 212651"/>
              <a:gd name="T6" fmla="*/ 0 60000 65536"/>
              <a:gd name="T7" fmla="*/ 0 60000 65536"/>
              <a:gd name="T8" fmla="*/ 0 60000 65536"/>
              <a:gd name="T9" fmla="*/ 0 w 818706"/>
              <a:gd name="T10" fmla="*/ 0 h 212651"/>
              <a:gd name="T11" fmla="*/ 818706 w 818706"/>
              <a:gd name="T12" fmla="*/ 212651 h 2126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8706" h="212651">
                <a:moveTo>
                  <a:pt x="0" y="85061"/>
                </a:moveTo>
                <a:lnTo>
                  <a:pt x="287079" y="0"/>
                </a:lnTo>
                <a:lnTo>
                  <a:pt x="818706" y="212651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0" name="Forma livre 245"/>
          <p:cNvSpPr>
            <a:spLocks/>
          </p:cNvSpPr>
          <p:nvPr/>
        </p:nvSpPr>
        <p:spPr bwMode="auto">
          <a:xfrm>
            <a:off x="8053191" y="1971398"/>
            <a:ext cx="1011755" cy="243507"/>
          </a:xfrm>
          <a:custGeom>
            <a:avLst/>
            <a:gdLst>
              <a:gd name="T0" fmla="*/ 0 w 903768"/>
              <a:gd name="T1" fmla="*/ 19974 h 223284"/>
              <a:gd name="T2" fmla="*/ 360788 w 903768"/>
              <a:gd name="T3" fmla="*/ 0 h 223284"/>
              <a:gd name="T4" fmla="*/ 989253 w 903768"/>
              <a:gd name="T5" fmla="*/ 41948 h 223284"/>
              <a:gd name="T6" fmla="*/ 0 60000 65536"/>
              <a:gd name="T7" fmla="*/ 0 60000 65536"/>
              <a:gd name="T8" fmla="*/ 0 60000 65536"/>
              <a:gd name="T9" fmla="*/ 0 w 903768"/>
              <a:gd name="T10" fmla="*/ 0 h 223284"/>
              <a:gd name="T11" fmla="*/ 903768 w 903768"/>
              <a:gd name="T12" fmla="*/ 223284 h 223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3768" h="223284">
                <a:moveTo>
                  <a:pt x="0" y="106326"/>
                </a:moveTo>
                <a:lnTo>
                  <a:pt x="329610" y="0"/>
                </a:lnTo>
                <a:lnTo>
                  <a:pt x="903768" y="223284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1" name="Text Box 364"/>
          <p:cNvSpPr txBox="1">
            <a:spLocks noChangeArrowheads="1"/>
          </p:cNvSpPr>
          <p:nvPr/>
        </p:nvSpPr>
        <p:spPr bwMode="auto">
          <a:xfrm>
            <a:off x="7150719" y="1720729"/>
            <a:ext cx="708581" cy="25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Bacabeira</a:t>
            </a:r>
          </a:p>
        </p:txBody>
      </p:sp>
      <p:cxnSp>
        <p:nvCxnSpPr>
          <p:cNvPr id="612" name="Conector reto 175"/>
          <p:cNvCxnSpPr>
            <a:cxnSpLocks noChangeShapeType="1"/>
          </p:cNvCxnSpPr>
          <p:nvPr/>
        </p:nvCxnSpPr>
        <p:spPr bwMode="auto">
          <a:xfrm>
            <a:off x="9868710" y="3514802"/>
            <a:ext cx="742071" cy="35810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3" name="Text Box 202"/>
          <p:cNvSpPr txBox="1">
            <a:spLocks noChangeArrowheads="1"/>
          </p:cNvSpPr>
          <p:nvPr/>
        </p:nvSpPr>
        <p:spPr bwMode="auto">
          <a:xfrm>
            <a:off x="9699497" y="2071665"/>
            <a:ext cx="761460" cy="52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latin typeface="Tahoma" panose="020B0604030504040204" pitchFamily="34" charset="0"/>
                <a:cs typeface="Tahoma" panose="020B0604030504040204" pitchFamily="34" charset="0"/>
              </a:rPr>
              <a:t>NE</a:t>
            </a:r>
          </a:p>
        </p:txBody>
      </p:sp>
      <p:sp>
        <p:nvSpPr>
          <p:cNvPr id="614" name="Rectangle 16"/>
          <p:cNvSpPr>
            <a:spLocks noChangeArrowheads="1"/>
          </p:cNvSpPr>
          <p:nvPr/>
        </p:nvSpPr>
        <p:spPr bwMode="auto">
          <a:xfrm>
            <a:off x="7344610" y="4164751"/>
            <a:ext cx="391306" cy="1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S. Mesa</a:t>
            </a:r>
          </a:p>
        </p:txBody>
      </p:sp>
      <p:sp>
        <p:nvSpPr>
          <p:cNvPr id="615" name="Text Box 364"/>
          <p:cNvSpPr txBox="1">
            <a:spLocks noChangeArrowheads="1"/>
          </p:cNvSpPr>
          <p:nvPr/>
        </p:nvSpPr>
        <p:spPr bwMode="auto">
          <a:xfrm>
            <a:off x="6650130" y="2893502"/>
            <a:ext cx="669803" cy="26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S. Pelada</a:t>
            </a:r>
          </a:p>
        </p:txBody>
      </p:sp>
      <p:cxnSp>
        <p:nvCxnSpPr>
          <p:cNvPr id="616" name="Conector reto 156"/>
          <p:cNvCxnSpPr>
            <a:cxnSpLocks noChangeShapeType="1"/>
            <a:stCxn id="618" idx="2"/>
            <a:endCxn id="650" idx="5"/>
          </p:cNvCxnSpPr>
          <p:nvPr/>
        </p:nvCxnSpPr>
        <p:spPr bwMode="auto">
          <a:xfrm flipH="1">
            <a:off x="7753542" y="3131637"/>
            <a:ext cx="565807" cy="109221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" name="Conector reto 156"/>
          <p:cNvCxnSpPr>
            <a:cxnSpLocks noChangeShapeType="1"/>
            <a:endCxn id="618" idx="7"/>
          </p:cNvCxnSpPr>
          <p:nvPr/>
        </p:nvCxnSpPr>
        <p:spPr bwMode="auto">
          <a:xfrm flipH="1">
            <a:off x="8403956" y="2522869"/>
            <a:ext cx="659227" cy="572957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" name="Oval 74"/>
          <p:cNvSpPr>
            <a:spLocks noChangeAspect="1" noChangeArrowheads="1"/>
          </p:cNvSpPr>
          <p:nvPr/>
        </p:nvSpPr>
        <p:spPr bwMode="auto">
          <a:xfrm>
            <a:off x="8317587" y="3079713"/>
            <a:ext cx="100470" cy="1020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619" name="Text Box 364"/>
          <p:cNvSpPr txBox="1">
            <a:spLocks noChangeArrowheads="1"/>
          </p:cNvSpPr>
          <p:nvPr/>
        </p:nvSpPr>
        <p:spPr bwMode="auto">
          <a:xfrm>
            <a:off x="8063767" y="3115523"/>
            <a:ext cx="588722" cy="25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Gilbués</a:t>
            </a:r>
          </a:p>
        </p:txBody>
      </p:sp>
      <p:cxnSp>
        <p:nvCxnSpPr>
          <p:cNvPr id="620" name="Conector reto 156"/>
          <p:cNvCxnSpPr>
            <a:cxnSpLocks noChangeShapeType="1"/>
            <a:endCxn id="596" idx="7"/>
          </p:cNvCxnSpPr>
          <p:nvPr/>
        </p:nvCxnSpPr>
        <p:spPr bwMode="auto">
          <a:xfrm flipH="1">
            <a:off x="9147790" y="2630299"/>
            <a:ext cx="310225" cy="673225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1" name="Conector reto 308"/>
          <p:cNvCxnSpPr>
            <a:cxnSpLocks noChangeShapeType="1"/>
            <a:stCxn id="596" idx="3"/>
            <a:endCxn id="635" idx="6"/>
          </p:cNvCxnSpPr>
          <p:nvPr/>
        </p:nvCxnSpPr>
        <p:spPr bwMode="auto">
          <a:xfrm flipH="1">
            <a:off x="8543205" y="3375143"/>
            <a:ext cx="534079" cy="33124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2" name="Grupo 20"/>
          <p:cNvGrpSpPr>
            <a:grpSpLocks/>
          </p:cNvGrpSpPr>
          <p:nvPr/>
        </p:nvGrpSpPr>
        <p:grpSpPr bwMode="auto">
          <a:xfrm>
            <a:off x="7559652" y="3706385"/>
            <a:ext cx="881320" cy="445832"/>
            <a:chOff x="2517942" y="5226746"/>
            <a:chExt cx="794552" cy="394688"/>
          </a:xfrm>
        </p:grpSpPr>
        <p:cxnSp>
          <p:nvCxnSpPr>
            <p:cNvPr id="762" name="Conector reto 17"/>
            <p:cNvCxnSpPr>
              <a:cxnSpLocks noChangeShapeType="1"/>
              <a:stCxn id="635" idx="2"/>
            </p:cNvCxnSpPr>
            <p:nvPr/>
          </p:nvCxnSpPr>
          <p:spPr bwMode="auto">
            <a:xfrm flipH="1">
              <a:off x="2987674" y="5226746"/>
              <a:ext cx="324820" cy="29434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3" name="Conector reto 19"/>
            <p:cNvCxnSpPr>
              <a:cxnSpLocks noChangeShapeType="1"/>
            </p:cNvCxnSpPr>
            <p:nvPr/>
          </p:nvCxnSpPr>
          <p:spPr bwMode="auto">
            <a:xfrm flipH="1">
              <a:off x="2517942" y="5519239"/>
              <a:ext cx="479707" cy="10219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3" name="Grupo 57"/>
          <p:cNvGrpSpPr>
            <a:grpSpLocks/>
          </p:cNvGrpSpPr>
          <p:nvPr/>
        </p:nvGrpSpPr>
        <p:grpSpPr bwMode="auto">
          <a:xfrm>
            <a:off x="7816997" y="2363516"/>
            <a:ext cx="1154529" cy="429718"/>
            <a:chOff x="2749769" y="4035498"/>
            <a:chExt cx="1039694" cy="381904"/>
          </a:xfrm>
        </p:grpSpPr>
        <p:cxnSp>
          <p:nvCxnSpPr>
            <p:cNvPr id="760" name="Conector reto 177"/>
            <p:cNvCxnSpPr>
              <a:cxnSpLocks noChangeShapeType="1"/>
              <a:stCxn id="643" idx="4"/>
            </p:cNvCxnSpPr>
            <p:nvPr/>
          </p:nvCxnSpPr>
          <p:spPr bwMode="auto">
            <a:xfrm>
              <a:off x="2749769" y="4378193"/>
              <a:ext cx="302711" cy="3673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1" name="Conector reto 177"/>
            <p:cNvCxnSpPr>
              <a:cxnSpLocks noChangeShapeType="1"/>
              <a:endCxn id="531" idx="2"/>
            </p:cNvCxnSpPr>
            <p:nvPr/>
          </p:nvCxnSpPr>
          <p:spPr bwMode="auto">
            <a:xfrm flipV="1">
              <a:off x="3042522" y="4035498"/>
              <a:ext cx="746941" cy="38190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4" name="Grupo 324"/>
          <p:cNvGrpSpPr>
            <a:grpSpLocks/>
          </p:cNvGrpSpPr>
          <p:nvPr/>
        </p:nvGrpSpPr>
        <p:grpSpPr bwMode="auto">
          <a:xfrm>
            <a:off x="7765880" y="2263249"/>
            <a:ext cx="1256763" cy="461947"/>
            <a:chOff x="2785106" y="4034636"/>
            <a:chExt cx="994732" cy="382639"/>
          </a:xfrm>
        </p:grpSpPr>
        <p:cxnSp>
          <p:nvCxnSpPr>
            <p:cNvPr id="758" name="Conector reto 177"/>
            <p:cNvCxnSpPr>
              <a:cxnSpLocks noChangeShapeType="1"/>
              <a:stCxn id="643" idx="2"/>
            </p:cNvCxnSpPr>
            <p:nvPr/>
          </p:nvCxnSpPr>
          <p:spPr bwMode="auto">
            <a:xfrm>
              <a:off x="2785106" y="4394986"/>
              <a:ext cx="259495" cy="2109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9" name="Conector reto 177"/>
            <p:cNvCxnSpPr>
              <a:cxnSpLocks noChangeShapeType="1"/>
            </p:cNvCxnSpPr>
            <p:nvPr/>
          </p:nvCxnSpPr>
          <p:spPr bwMode="auto">
            <a:xfrm flipV="1">
              <a:off x="3039299" y="4034636"/>
              <a:ext cx="740539" cy="38263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5" name="Oval 74"/>
          <p:cNvSpPr>
            <a:spLocks noChangeAspect="1" noChangeArrowheads="1"/>
          </p:cNvSpPr>
          <p:nvPr/>
        </p:nvSpPr>
        <p:spPr bwMode="auto">
          <a:xfrm>
            <a:off x="9782340" y="3448554"/>
            <a:ext cx="100471" cy="1020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grpSp>
        <p:nvGrpSpPr>
          <p:cNvPr id="626" name="Grupo 11"/>
          <p:cNvGrpSpPr>
            <a:grpSpLocks/>
          </p:cNvGrpSpPr>
          <p:nvPr/>
        </p:nvGrpSpPr>
        <p:grpSpPr bwMode="auto">
          <a:xfrm rot="618249">
            <a:off x="7517348" y="3674156"/>
            <a:ext cx="146299" cy="478061"/>
            <a:chOff x="8028384" y="3700859"/>
            <a:chExt cx="288036" cy="1613105"/>
          </a:xfrm>
        </p:grpSpPr>
        <p:grpSp>
          <p:nvGrpSpPr>
            <p:cNvPr id="749" name="Grupo 9"/>
            <p:cNvGrpSpPr>
              <a:grpSpLocks/>
            </p:cNvGrpSpPr>
            <p:nvPr/>
          </p:nvGrpSpPr>
          <p:grpSpPr bwMode="auto">
            <a:xfrm>
              <a:off x="8028384" y="3700859"/>
              <a:ext cx="144018" cy="1606301"/>
              <a:chOff x="8028384" y="3700859"/>
              <a:chExt cx="144018" cy="1606301"/>
            </a:xfrm>
          </p:grpSpPr>
          <p:cxnSp>
            <p:nvCxnSpPr>
              <p:cNvPr id="755" name="Conector reto 179"/>
              <p:cNvCxnSpPr>
                <a:cxnSpLocks noChangeShapeType="1"/>
              </p:cNvCxnSpPr>
              <p:nvPr/>
            </p:nvCxnSpPr>
            <p:spPr bwMode="auto">
              <a:xfrm>
                <a:off x="8028384" y="4143899"/>
                <a:ext cx="0" cy="71209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6" name="Conector reto 179"/>
              <p:cNvCxnSpPr>
                <a:cxnSpLocks noChangeShapeType="1"/>
              </p:cNvCxnSpPr>
              <p:nvPr/>
            </p:nvCxnSpPr>
            <p:spPr bwMode="auto">
              <a:xfrm flipH="1">
                <a:off x="8028384" y="3700859"/>
                <a:ext cx="144018" cy="45362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7" name="Conector reto 179"/>
              <p:cNvCxnSpPr>
                <a:cxnSpLocks noChangeShapeType="1"/>
              </p:cNvCxnSpPr>
              <p:nvPr/>
            </p:nvCxnSpPr>
            <p:spPr bwMode="auto">
              <a:xfrm>
                <a:off x="8028384" y="4853531"/>
                <a:ext cx="144018" cy="45362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50" name="Conector reto 179"/>
            <p:cNvCxnSpPr>
              <a:cxnSpLocks noChangeShapeType="1"/>
            </p:cNvCxnSpPr>
            <p:nvPr/>
          </p:nvCxnSpPr>
          <p:spPr bwMode="auto">
            <a:xfrm flipH="1">
              <a:off x="8172402" y="3702439"/>
              <a:ext cx="165" cy="16115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51" name="Grupo 246"/>
            <p:cNvGrpSpPr>
              <a:grpSpLocks/>
            </p:cNvGrpSpPr>
            <p:nvPr/>
          </p:nvGrpSpPr>
          <p:grpSpPr bwMode="auto">
            <a:xfrm flipH="1">
              <a:off x="8172402" y="3705119"/>
              <a:ext cx="144018" cy="1606301"/>
              <a:chOff x="8028384" y="3700859"/>
              <a:chExt cx="144018" cy="1606301"/>
            </a:xfrm>
          </p:grpSpPr>
          <p:cxnSp>
            <p:nvCxnSpPr>
              <p:cNvPr id="752" name="Conector reto 179"/>
              <p:cNvCxnSpPr>
                <a:cxnSpLocks noChangeShapeType="1"/>
              </p:cNvCxnSpPr>
              <p:nvPr/>
            </p:nvCxnSpPr>
            <p:spPr bwMode="auto">
              <a:xfrm>
                <a:off x="8028384" y="4143899"/>
                <a:ext cx="0" cy="71209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3" name="Conector reto 179"/>
              <p:cNvCxnSpPr>
                <a:cxnSpLocks noChangeShapeType="1"/>
              </p:cNvCxnSpPr>
              <p:nvPr/>
            </p:nvCxnSpPr>
            <p:spPr bwMode="auto">
              <a:xfrm flipH="1">
                <a:off x="8028384" y="3700859"/>
                <a:ext cx="144018" cy="45362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4" name="Conector reto 179"/>
              <p:cNvCxnSpPr>
                <a:cxnSpLocks noChangeShapeType="1"/>
              </p:cNvCxnSpPr>
              <p:nvPr/>
            </p:nvCxnSpPr>
            <p:spPr bwMode="auto">
              <a:xfrm>
                <a:off x="8028384" y="4853531"/>
                <a:ext cx="144018" cy="45362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27" name="Grupo 255"/>
          <p:cNvGrpSpPr>
            <a:grpSpLocks/>
          </p:cNvGrpSpPr>
          <p:nvPr/>
        </p:nvGrpSpPr>
        <p:grpSpPr bwMode="auto">
          <a:xfrm rot="618249">
            <a:off x="7605480" y="3244438"/>
            <a:ext cx="146299" cy="447623"/>
            <a:chOff x="8028384" y="3700859"/>
            <a:chExt cx="288036" cy="1613109"/>
          </a:xfrm>
        </p:grpSpPr>
        <p:grpSp>
          <p:nvGrpSpPr>
            <p:cNvPr id="740" name="Grupo 256"/>
            <p:cNvGrpSpPr>
              <a:grpSpLocks/>
            </p:cNvGrpSpPr>
            <p:nvPr/>
          </p:nvGrpSpPr>
          <p:grpSpPr bwMode="auto">
            <a:xfrm>
              <a:off x="8028384" y="3700859"/>
              <a:ext cx="144018" cy="1606301"/>
              <a:chOff x="8028384" y="3700859"/>
              <a:chExt cx="144018" cy="1606301"/>
            </a:xfrm>
          </p:grpSpPr>
          <p:cxnSp>
            <p:nvCxnSpPr>
              <p:cNvPr id="746" name="Conector reto 179"/>
              <p:cNvCxnSpPr>
                <a:cxnSpLocks noChangeShapeType="1"/>
              </p:cNvCxnSpPr>
              <p:nvPr/>
            </p:nvCxnSpPr>
            <p:spPr bwMode="auto">
              <a:xfrm>
                <a:off x="8028384" y="4143899"/>
                <a:ext cx="0" cy="71209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7" name="Conector reto 179"/>
              <p:cNvCxnSpPr>
                <a:cxnSpLocks noChangeShapeType="1"/>
              </p:cNvCxnSpPr>
              <p:nvPr/>
            </p:nvCxnSpPr>
            <p:spPr bwMode="auto">
              <a:xfrm flipH="1">
                <a:off x="8028384" y="3700859"/>
                <a:ext cx="144018" cy="45362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8" name="Conector reto 179"/>
              <p:cNvCxnSpPr>
                <a:cxnSpLocks noChangeShapeType="1"/>
              </p:cNvCxnSpPr>
              <p:nvPr/>
            </p:nvCxnSpPr>
            <p:spPr bwMode="auto">
              <a:xfrm>
                <a:off x="8028384" y="4853531"/>
                <a:ext cx="144018" cy="45362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41" name="Conector reto 179"/>
            <p:cNvCxnSpPr>
              <a:cxnSpLocks noChangeShapeType="1"/>
            </p:cNvCxnSpPr>
            <p:nvPr/>
          </p:nvCxnSpPr>
          <p:spPr bwMode="auto">
            <a:xfrm flipH="1">
              <a:off x="8172404" y="3702443"/>
              <a:ext cx="166" cy="16115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42" name="Grupo 259"/>
            <p:cNvGrpSpPr>
              <a:grpSpLocks/>
            </p:cNvGrpSpPr>
            <p:nvPr/>
          </p:nvGrpSpPr>
          <p:grpSpPr bwMode="auto">
            <a:xfrm flipH="1">
              <a:off x="8172402" y="3705119"/>
              <a:ext cx="144018" cy="1606301"/>
              <a:chOff x="8028384" y="3700859"/>
              <a:chExt cx="144018" cy="1606301"/>
            </a:xfrm>
          </p:grpSpPr>
          <p:cxnSp>
            <p:nvCxnSpPr>
              <p:cNvPr id="743" name="Conector reto 179"/>
              <p:cNvCxnSpPr>
                <a:cxnSpLocks noChangeShapeType="1"/>
              </p:cNvCxnSpPr>
              <p:nvPr/>
            </p:nvCxnSpPr>
            <p:spPr bwMode="auto">
              <a:xfrm>
                <a:off x="8028384" y="4143899"/>
                <a:ext cx="0" cy="71209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4" name="Conector reto 179"/>
              <p:cNvCxnSpPr>
                <a:cxnSpLocks noChangeShapeType="1"/>
              </p:cNvCxnSpPr>
              <p:nvPr/>
            </p:nvCxnSpPr>
            <p:spPr bwMode="auto">
              <a:xfrm flipH="1">
                <a:off x="8028384" y="3700859"/>
                <a:ext cx="144018" cy="45362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5" name="Conector reto 179"/>
              <p:cNvCxnSpPr>
                <a:cxnSpLocks noChangeShapeType="1"/>
              </p:cNvCxnSpPr>
              <p:nvPr/>
            </p:nvCxnSpPr>
            <p:spPr bwMode="auto">
              <a:xfrm>
                <a:off x="8028384" y="4853531"/>
                <a:ext cx="144018" cy="45362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28" name="Grupo 274"/>
          <p:cNvGrpSpPr>
            <a:grpSpLocks/>
          </p:cNvGrpSpPr>
          <p:nvPr/>
        </p:nvGrpSpPr>
        <p:grpSpPr bwMode="auto">
          <a:xfrm rot="618249">
            <a:off x="7702425" y="2705500"/>
            <a:ext cx="148062" cy="478062"/>
            <a:chOff x="8028384" y="3700859"/>
            <a:chExt cx="288036" cy="1613105"/>
          </a:xfrm>
        </p:grpSpPr>
        <p:grpSp>
          <p:nvGrpSpPr>
            <p:cNvPr id="731" name="Grupo 291"/>
            <p:cNvGrpSpPr>
              <a:grpSpLocks/>
            </p:cNvGrpSpPr>
            <p:nvPr/>
          </p:nvGrpSpPr>
          <p:grpSpPr bwMode="auto">
            <a:xfrm>
              <a:off x="8028384" y="3700859"/>
              <a:ext cx="144018" cy="1606301"/>
              <a:chOff x="8028384" y="3700859"/>
              <a:chExt cx="144018" cy="1606301"/>
            </a:xfrm>
          </p:grpSpPr>
          <p:cxnSp>
            <p:nvCxnSpPr>
              <p:cNvPr id="737" name="Conector reto 179"/>
              <p:cNvCxnSpPr>
                <a:cxnSpLocks noChangeShapeType="1"/>
              </p:cNvCxnSpPr>
              <p:nvPr/>
            </p:nvCxnSpPr>
            <p:spPr bwMode="auto">
              <a:xfrm>
                <a:off x="8028384" y="4143899"/>
                <a:ext cx="0" cy="71209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8" name="Conector reto 179"/>
              <p:cNvCxnSpPr>
                <a:cxnSpLocks noChangeShapeType="1"/>
              </p:cNvCxnSpPr>
              <p:nvPr/>
            </p:nvCxnSpPr>
            <p:spPr bwMode="auto">
              <a:xfrm flipH="1">
                <a:off x="8028384" y="3700859"/>
                <a:ext cx="144018" cy="45362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9" name="Conector reto 179"/>
              <p:cNvCxnSpPr>
                <a:cxnSpLocks noChangeShapeType="1"/>
              </p:cNvCxnSpPr>
              <p:nvPr/>
            </p:nvCxnSpPr>
            <p:spPr bwMode="auto">
              <a:xfrm>
                <a:off x="8028384" y="4853531"/>
                <a:ext cx="144018" cy="45362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32" name="Conector reto 179"/>
            <p:cNvCxnSpPr>
              <a:cxnSpLocks noChangeShapeType="1"/>
            </p:cNvCxnSpPr>
            <p:nvPr/>
          </p:nvCxnSpPr>
          <p:spPr bwMode="auto">
            <a:xfrm flipH="1">
              <a:off x="8172402" y="3702439"/>
              <a:ext cx="165" cy="16115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33" name="Grupo 311"/>
            <p:cNvGrpSpPr>
              <a:grpSpLocks/>
            </p:cNvGrpSpPr>
            <p:nvPr/>
          </p:nvGrpSpPr>
          <p:grpSpPr bwMode="auto">
            <a:xfrm flipH="1">
              <a:off x="8172402" y="3705119"/>
              <a:ext cx="144018" cy="1606301"/>
              <a:chOff x="8028384" y="3700859"/>
              <a:chExt cx="144018" cy="1606301"/>
            </a:xfrm>
          </p:grpSpPr>
          <p:cxnSp>
            <p:nvCxnSpPr>
              <p:cNvPr id="734" name="Conector reto 179"/>
              <p:cNvCxnSpPr>
                <a:cxnSpLocks noChangeShapeType="1"/>
              </p:cNvCxnSpPr>
              <p:nvPr/>
            </p:nvCxnSpPr>
            <p:spPr bwMode="auto">
              <a:xfrm>
                <a:off x="8028384" y="4143899"/>
                <a:ext cx="0" cy="71209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5" name="Conector reto 179"/>
              <p:cNvCxnSpPr>
                <a:cxnSpLocks noChangeShapeType="1"/>
              </p:cNvCxnSpPr>
              <p:nvPr/>
            </p:nvCxnSpPr>
            <p:spPr bwMode="auto">
              <a:xfrm flipH="1">
                <a:off x="8028384" y="3700859"/>
                <a:ext cx="144018" cy="45362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6" name="Conector reto 179"/>
              <p:cNvCxnSpPr>
                <a:cxnSpLocks noChangeShapeType="1"/>
              </p:cNvCxnSpPr>
              <p:nvPr/>
            </p:nvCxnSpPr>
            <p:spPr bwMode="auto">
              <a:xfrm>
                <a:off x="8028384" y="4853531"/>
                <a:ext cx="144018" cy="45362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29" name="Text Box 364"/>
          <p:cNvSpPr txBox="1">
            <a:spLocks noChangeArrowheads="1"/>
          </p:cNvSpPr>
          <p:nvPr/>
        </p:nvSpPr>
        <p:spPr bwMode="auto">
          <a:xfrm>
            <a:off x="6212995" y="2071665"/>
            <a:ext cx="419508" cy="25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Tuc.</a:t>
            </a:r>
          </a:p>
        </p:txBody>
      </p:sp>
      <p:grpSp>
        <p:nvGrpSpPr>
          <p:cNvPr id="630" name="Grupo 54"/>
          <p:cNvGrpSpPr>
            <a:grpSpLocks/>
          </p:cNvGrpSpPr>
          <p:nvPr/>
        </p:nvGrpSpPr>
        <p:grpSpPr bwMode="auto">
          <a:xfrm rot="1854631">
            <a:off x="7187734" y="3042112"/>
            <a:ext cx="530555" cy="71620"/>
            <a:chOff x="6732240" y="4150710"/>
            <a:chExt cx="1014687" cy="358410"/>
          </a:xfrm>
        </p:grpSpPr>
        <p:grpSp>
          <p:nvGrpSpPr>
            <p:cNvPr id="723" name="Grupo 53"/>
            <p:cNvGrpSpPr>
              <a:grpSpLocks/>
            </p:cNvGrpSpPr>
            <p:nvPr/>
          </p:nvGrpSpPr>
          <p:grpSpPr bwMode="auto">
            <a:xfrm>
              <a:off x="6732240" y="4150710"/>
              <a:ext cx="1014687" cy="184846"/>
              <a:chOff x="6732240" y="4150710"/>
              <a:chExt cx="1014687" cy="184846"/>
            </a:xfrm>
          </p:grpSpPr>
          <p:cxnSp>
            <p:nvCxnSpPr>
              <p:cNvPr id="728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6876256" y="4150710"/>
                <a:ext cx="726655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9" name="Conector reto 156"/>
              <p:cNvCxnSpPr>
                <a:cxnSpLocks noChangeShapeType="1"/>
              </p:cNvCxnSpPr>
              <p:nvPr/>
            </p:nvCxnSpPr>
            <p:spPr bwMode="auto">
              <a:xfrm flipH="1">
                <a:off x="6732240" y="415071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0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7602911" y="415550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4" name="Grupo 343"/>
            <p:cNvGrpSpPr>
              <a:grpSpLocks/>
            </p:cNvGrpSpPr>
            <p:nvPr/>
          </p:nvGrpSpPr>
          <p:grpSpPr bwMode="auto">
            <a:xfrm flipV="1">
              <a:off x="6732240" y="4324274"/>
              <a:ext cx="1014687" cy="184846"/>
              <a:chOff x="6732240" y="4150710"/>
              <a:chExt cx="1014687" cy="184846"/>
            </a:xfrm>
          </p:grpSpPr>
          <p:cxnSp>
            <p:nvCxnSpPr>
              <p:cNvPr id="725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6876256" y="4150710"/>
                <a:ext cx="726655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6" name="Conector reto 156"/>
              <p:cNvCxnSpPr>
                <a:cxnSpLocks noChangeShapeType="1"/>
              </p:cNvCxnSpPr>
              <p:nvPr/>
            </p:nvCxnSpPr>
            <p:spPr bwMode="auto">
              <a:xfrm flipH="1">
                <a:off x="6732240" y="415071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7602911" y="415550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31" name="Oval 74"/>
          <p:cNvSpPr>
            <a:spLocks noChangeAspect="1" noChangeArrowheads="1"/>
          </p:cNvSpPr>
          <p:nvPr/>
        </p:nvSpPr>
        <p:spPr bwMode="auto">
          <a:xfrm>
            <a:off x="7788795" y="1812045"/>
            <a:ext cx="100470" cy="1020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632" name="Oval 74"/>
          <p:cNvSpPr>
            <a:spLocks noChangeAspect="1" noChangeArrowheads="1"/>
          </p:cNvSpPr>
          <p:nvPr/>
        </p:nvSpPr>
        <p:spPr bwMode="auto">
          <a:xfrm>
            <a:off x="8007362" y="2082408"/>
            <a:ext cx="100470" cy="1020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grpSp>
        <p:nvGrpSpPr>
          <p:cNvPr id="633" name="Grupo 353"/>
          <p:cNvGrpSpPr>
            <a:grpSpLocks/>
          </p:cNvGrpSpPr>
          <p:nvPr/>
        </p:nvGrpSpPr>
        <p:grpSpPr bwMode="auto">
          <a:xfrm>
            <a:off x="5366928" y="2234601"/>
            <a:ext cx="601060" cy="55505"/>
            <a:chOff x="6732240" y="4150710"/>
            <a:chExt cx="1014687" cy="358410"/>
          </a:xfrm>
        </p:grpSpPr>
        <p:grpSp>
          <p:nvGrpSpPr>
            <p:cNvPr id="715" name="Grupo 354"/>
            <p:cNvGrpSpPr>
              <a:grpSpLocks/>
            </p:cNvGrpSpPr>
            <p:nvPr/>
          </p:nvGrpSpPr>
          <p:grpSpPr bwMode="auto">
            <a:xfrm>
              <a:off x="6732240" y="4150710"/>
              <a:ext cx="1014687" cy="184846"/>
              <a:chOff x="6732240" y="4150710"/>
              <a:chExt cx="1014687" cy="184846"/>
            </a:xfrm>
          </p:grpSpPr>
          <p:cxnSp>
            <p:nvCxnSpPr>
              <p:cNvPr id="720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6876256" y="4150710"/>
                <a:ext cx="726655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1" name="Conector reto 156"/>
              <p:cNvCxnSpPr>
                <a:cxnSpLocks noChangeShapeType="1"/>
              </p:cNvCxnSpPr>
              <p:nvPr/>
            </p:nvCxnSpPr>
            <p:spPr bwMode="auto">
              <a:xfrm flipH="1">
                <a:off x="6732240" y="415071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2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7602911" y="415550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6" name="Grupo 355"/>
            <p:cNvGrpSpPr>
              <a:grpSpLocks/>
            </p:cNvGrpSpPr>
            <p:nvPr/>
          </p:nvGrpSpPr>
          <p:grpSpPr bwMode="auto">
            <a:xfrm flipV="1">
              <a:off x="6732240" y="4324274"/>
              <a:ext cx="1014687" cy="184846"/>
              <a:chOff x="6732240" y="4150710"/>
              <a:chExt cx="1014687" cy="184846"/>
            </a:xfrm>
          </p:grpSpPr>
          <p:cxnSp>
            <p:nvCxnSpPr>
              <p:cNvPr id="717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6876256" y="4150710"/>
                <a:ext cx="726655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" name="Conector reto 156"/>
              <p:cNvCxnSpPr>
                <a:cxnSpLocks noChangeShapeType="1"/>
              </p:cNvCxnSpPr>
              <p:nvPr/>
            </p:nvCxnSpPr>
            <p:spPr bwMode="auto">
              <a:xfrm flipH="1">
                <a:off x="6732240" y="415071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7602911" y="415550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34" name="Elipse 633"/>
          <p:cNvSpPr/>
          <p:nvPr/>
        </p:nvSpPr>
        <p:spPr bwMode="auto">
          <a:xfrm>
            <a:off x="4679498" y="2008999"/>
            <a:ext cx="701531" cy="567585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35" name="Oval 74"/>
          <p:cNvSpPr>
            <a:spLocks noChangeAspect="1" noChangeArrowheads="1"/>
          </p:cNvSpPr>
          <p:nvPr/>
        </p:nvSpPr>
        <p:spPr bwMode="auto">
          <a:xfrm>
            <a:off x="8440972" y="3654460"/>
            <a:ext cx="100470" cy="1020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636" name="Oval 74"/>
          <p:cNvSpPr>
            <a:spLocks noChangeAspect="1" noChangeArrowheads="1"/>
          </p:cNvSpPr>
          <p:nvPr/>
        </p:nvSpPr>
        <p:spPr bwMode="auto">
          <a:xfrm>
            <a:off x="7512060" y="4102083"/>
            <a:ext cx="100471" cy="10384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grpSp>
        <p:nvGrpSpPr>
          <p:cNvPr id="637" name="Grupo 262"/>
          <p:cNvGrpSpPr>
            <a:grpSpLocks/>
          </p:cNvGrpSpPr>
          <p:nvPr/>
        </p:nvGrpSpPr>
        <p:grpSpPr bwMode="auto">
          <a:xfrm rot="829160">
            <a:off x="6038493" y="2281154"/>
            <a:ext cx="364867" cy="51924"/>
            <a:chOff x="6732240" y="4150710"/>
            <a:chExt cx="1014687" cy="358410"/>
          </a:xfrm>
        </p:grpSpPr>
        <p:grpSp>
          <p:nvGrpSpPr>
            <p:cNvPr id="707" name="Grupo 265"/>
            <p:cNvGrpSpPr>
              <a:grpSpLocks/>
            </p:cNvGrpSpPr>
            <p:nvPr/>
          </p:nvGrpSpPr>
          <p:grpSpPr bwMode="auto">
            <a:xfrm>
              <a:off x="6732240" y="4150710"/>
              <a:ext cx="1014687" cy="184846"/>
              <a:chOff x="6732240" y="4150710"/>
              <a:chExt cx="1014687" cy="184846"/>
            </a:xfrm>
          </p:grpSpPr>
          <p:cxnSp>
            <p:nvCxnSpPr>
              <p:cNvPr id="712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6876256" y="4150710"/>
                <a:ext cx="726655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3" name="Conector reto 156"/>
              <p:cNvCxnSpPr>
                <a:cxnSpLocks noChangeShapeType="1"/>
              </p:cNvCxnSpPr>
              <p:nvPr/>
            </p:nvCxnSpPr>
            <p:spPr bwMode="auto">
              <a:xfrm flipH="1">
                <a:off x="6732240" y="415071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4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7602911" y="415550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08" name="Grupo 271"/>
            <p:cNvGrpSpPr>
              <a:grpSpLocks/>
            </p:cNvGrpSpPr>
            <p:nvPr/>
          </p:nvGrpSpPr>
          <p:grpSpPr bwMode="auto">
            <a:xfrm flipV="1">
              <a:off x="6732240" y="4324274"/>
              <a:ext cx="1014687" cy="184846"/>
              <a:chOff x="6732240" y="4150710"/>
              <a:chExt cx="1014687" cy="184846"/>
            </a:xfrm>
          </p:grpSpPr>
          <p:cxnSp>
            <p:nvCxnSpPr>
              <p:cNvPr id="709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6876256" y="4150710"/>
                <a:ext cx="726655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0" name="Conector reto 156"/>
              <p:cNvCxnSpPr>
                <a:cxnSpLocks noChangeShapeType="1"/>
              </p:cNvCxnSpPr>
              <p:nvPr/>
            </p:nvCxnSpPr>
            <p:spPr bwMode="auto">
              <a:xfrm flipH="1">
                <a:off x="6732240" y="415071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1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7602911" y="415550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38" name="Grupo 296"/>
          <p:cNvGrpSpPr>
            <a:grpSpLocks/>
          </p:cNvGrpSpPr>
          <p:nvPr/>
        </p:nvGrpSpPr>
        <p:grpSpPr bwMode="auto">
          <a:xfrm rot="803206">
            <a:off x="6909237" y="2481689"/>
            <a:ext cx="290836" cy="53715"/>
            <a:chOff x="6732240" y="4150710"/>
            <a:chExt cx="1014687" cy="358410"/>
          </a:xfrm>
        </p:grpSpPr>
        <p:grpSp>
          <p:nvGrpSpPr>
            <p:cNvPr id="699" name="Grupo 297"/>
            <p:cNvGrpSpPr>
              <a:grpSpLocks/>
            </p:cNvGrpSpPr>
            <p:nvPr/>
          </p:nvGrpSpPr>
          <p:grpSpPr bwMode="auto">
            <a:xfrm>
              <a:off x="6732240" y="4150710"/>
              <a:ext cx="1014687" cy="184846"/>
              <a:chOff x="6732240" y="4150710"/>
              <a:chExt cx="1014687" cy="184846"/>
            </a:xfrm>
          </p:grpSpPr>
          <p:cxnSp>
            <p:nvCxnSpPr>
              <p:cNvPr id="704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6876256" y="4150710"/>
                <a:ext cx="726655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5" name="Conector reto 156"/>
              <p:cNvCxnSpPr>
                <a:cxnSpLocks noChangeShapeType="1"/>
              </p:cNvCxnSpPr>
              <p:nvPr/>
            </p:nvCxnSpPr>
            <p:spPr bwMode="auto">
              <a:xfrm flipH="1">
                <a:off x="6732240" y="415071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6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7602911" y="415550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00" name="Grupo 301"/>
            <p:cNvGrpSpPr>
              <a:grpSpLocks/>
            </p:cNvGrpSpPr>
            <p:nvPr/>
          </p:nvGrpSpPr>
          <p:grpSpPr bwMode="auto">
            <a:xfrm flipV="1">
              <a:off x="6732240" y="4324274"/>
              <a:ext cx="1014687" cy="184846"/>
              <a:chOff x="6732240" y="4150710"/>
              <a:chExt cx="1014687" cy="184846"/>
            </a:xfrm>
          </p:grpSpPr>
          <p:cxnSp>
            <p:nvCxnSpPr>
              <p:cNvPr id="701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6876256" y="4150710"/>
                <a:ext cx="726655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2" name="Conector reto 156"/>
              <p:cNvCxnSpPr>
                <a:cxnSpLocks noChangeShapeType="1"/>
              </p:cNvCxnSpPr>
              <p:nvPr/>
            </p:nvCxnSpPr>
            <p:spPr bwMode="auto">
              <a:xfrm flipH="1">
                <a:off x="6732240" y="415071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3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7602911" y="415550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39" name="Grupo 27"/>
          <p:cNvGrpSpPr>
            <a:grpSpLocks/>
          </p:cNvGrpSpPr>
          <p:nvPr/>
        </p:nvGrpSpPr>
        <p:grpSpPr bwMode="auto">
          <a:xfrm rot="656346">
            <a:off x="6420986" y="2340239"/>
            <a:ext cx="454761" cy="119964"/>
            <a:chOff x="7805684" y="1276274"/>
            <a:chExt cx="1058131" cy="438033"/>
          </a:xfrm>
        </p:grpSpPr>
        <p:cxnSp>
          <p:nvCxnSpPr>
            <p:cNvPr id="687" name="Conector reto 177"/>
            <p:cNvCxnSpPr>
              <a:cxnSpLocks noChangeShapeType="1"/>
            </p:cNvCxnSpPr>
            <p:nvPr/>
          </p:nvCxnSpPr>
          <p:spPr bwMode="auto">
            <a:xfrm flipV="1">
              <a:off x="7964406" y="1280135"/>
              <a:ext cx="740687" cy="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8" name="Conector reto 177"/>
            <p:cNvCxnSpPr>
              <a:cxnSpLocks noChangeShapeType="1"/>
            </p:cNvCxnSpPr>
            <p:nvPr/>
          </p:nvCxnSpPr>
          <p:spPr bwMode="auto">
            <a:xfrm>
              <a:off x="7964406" y="1416418"/>
              <a:ext cx="740687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9" name="Conector reto 177"/>
            <p:cNvCxnSpPr>
              <a:cxnSpLocks noChangeShapeType="1"/>
            </p:cNvCxnSpPr>
            <p:nvPr/>
          </p:nvCxnSpPr>
          <p:spPr bwMode="auto">
            <a:xfrm>
              <a:off x="7969107" y="1564730"/>
              <a:ext cx="73598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0" name="Conector reto 177"/>
            <p:cNvCxnSpPr>
              <a:cxnSpLocks noChangeShapeType="1"/>
            </p:cNvCxnSpPr>
            <p:nvPr/>
          </p:nvCxnSpPr>
          <p:spPr bwMode="auto">
            <a:xfrm>
              <a:off x="7969107" y="1708746"/>
              <a:ext cx="73598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1" name="Conector reto 177"/>
            <p:cNvCxnSpPr>
              <a:cxnSpLocks noChangeShapeType="1"/>
            </p:cNvCxnSpPr>
            <p:nvPr/>
          </p:nvCxnSpPr>
          <p:spPr bwMode="auto">
            <a:xfrm flipV="1">
              <a:off x="7810385" y="1280136"/>
              <a:ext cx="154021" cy="2261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2" name="Conector reto 177"/>
            <p:cNvCxnSpPr>
              <a:cxnSpLocks noChangeShapeType="1"/>
            </p:cNvCxnSpPr>
            <p:nvPr/>
          </p:nvCxnSpPr>
          <p:spPr bwMode="auto">
            <a:xfrm flipV="1">
              <a:off x="7810385" y="1416418"/>
              <a:ext cx="154021" cy="8986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3" name="Conector reto 177"/>
            <p:cNvCxnSpPr>
              <a:cxnSpLocks noChangeShapeType="1"/>
            </p:cNvCxnSpPr>
            <p:nvPr/>
          </p:nvCxnSpPr>
          <p:spPr bwMode="auto">
            <a:xfrm>
              <a:off x="7805684" y="1487808"/>
              <a:ext cx="158722" cy="22649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4" name="Conector reto 177"/>
            <p:cNvCxnSpPr>
              <a:cxnSpLocks noChangeShapeType="1"/>
            </p:cNvCxnSpPr>
            <p:nvPr/>
          </p:nvCxnSpPr>
          <p:spPr bwMode="auto">
            <a:xfrm>
              <a:off x="7810385" y="1499210"/>
              <a:ext cx="158722" cy="6467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5" name="Conector reto 177"/>
            <p:cNvCxnSpPr>
              <a:cxnSpLocks noChangeShapeType="1"/>
            </p:cNvCxnSpPr>
            <p:nvPr/>
          </p:nvCxnSpPr>
          <p:spPr bwMode="auto">
            <a:xfrm>
              <a:off x="8705093" y="1276274"/>
              <a:ext cx="154021" cy="22614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" name="Conector reto 177"/>
            <p:cNvCxnSpPr>
              <a:cxnSpLocks noChangeShapeType="1"/>
            </p:cNvCxnSpPr>
            <p:nvPr/>
          </p:nvCxnSpPr>
          <p:spPr bwMode="auto">
            <a:xfrm>
              <a:off x="8705093" y="1412556"/>
              <a:ext cx="154021" cy="8986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7" name="Conector reto 177"/>
            <p:cNvCxnSpPr>
              <a:cxnSpLocks noChangeShapeType="1"/>
            </p:cNvCxnSpPr>
            <p:nvPr/>
          </p:nvCxnSpPr>
          <p:spPr bwMode="auto">
            <a:xfrm flipV="1">
              <a:off x="8700392" y="1483946"/>
              <a:ext cx="158722" cy="22649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8" name="Conector reto 177"/>
            <p:cNvCxnSpPr>
              <a:cxnSpLocks noChangeShapeType="1"/>
            </p:cNvCxnSpPr>
            <p:nvPr/>
          </p:nvCxnSpPr>
          <p:spPr bwMode="auto">
            <a:xfrm flipV="1">
              <a:off x="8705093" y="1495348"/>
              <a:ext cx="158722" cy="6467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0" name="Oval 74"/>
          <p:cNvSpPr>
            <a:spLocks noChangeAspect="1" noChangeArrowheads="1"/>
          </p:cNvSpPr>
          <p:nvPr/>
        </p:nvSpPr>
        <p:spPr bwMode="auto">
          <a:xfrm>
            <a:off x="6369869" y="2315172"/>
            <a:ext cx="74031" cy="769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  <p:sp>
        <p:nvSpPr>
          <p:cNvPr id="641" name="Text Box 364"/>
          <p:cNvSpPr txBox="1">
            <a:spLocks noChangeArrowheads="1"/>
          </p:cNvSpPr>
          <p:nvPr/>
        </p:nvSpPr>
        <p:spPr bwMode="auto">
          <a:xfrm>
            <a:off x="7078450" y="2282943"/>
            <a:ext cx="719157" cy="25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Itacaiúnas</a:t>
            </a:r>
          </a:p>
        </p:txBody>
      </p:sp>
      <p:cxnSp>
        <p:nvCxnSpPr>
          <p:cNvPr id="642" name="Conector reto 308"/>
          <p:cNvCxnSpPr>
            <a:cxnSpLocks noChangeShapeType="1"/>
          </p:cNvCxnSpPr>
          <p:nvPr/>
        </p:nvCxnSpPr>
        <p:spPr bwMode="auto">
          <a:xfrm flipH="1" flipV="1">
            <a:off x="7200073" y="2553308"/>
            <a:ext cx="579908" cy="143239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3" name="Oval 74"/>
          <p:cNvSpPr>
            <a:spLocks noChangeAspect="1" noChangeArrowheads="1"/>
          </p:cNvSpPr>
          <p:nvPr/>
        </p:nvSpPr>
        <p:spPr bwMode="auto">
          <a:xfrm>
            <a:off x="7765880" y="2646414"/>
            <a:ext cx="100471" cy="1020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grpSp>
        <p:nvGrpSpPr>
          <p:cNvPr id="644" name="Grupo 421"/>
          <p:cNvGrpSpPr>
            <a:grpSpLocks/>
          </p:cNvGrpSpPr>
          <p:nvPr/>
        </p:nvGrpSpPr>
        <p:grpSpPr bwMode="auto">
          <a:xfrm rot="1573434" flipV="1">
            <a:off x="5932734" y="2565841"/>
            <a:ext cx="1277915" cy="73411"/>
            <a:chOff x="6732240" y="4150710"/>
            <a:chExt cx="1014687" cy="358410"/>
          </a:xfrm>
        </p:grpSpPr>
        <p:grpSp>
          <p:nvGrpSpPr>
            <p:cNvPr id="679" name="Grupo 422"/>
            <p:cNvGrpSpPr>
              <a:grpSpLocks/>
            </p:cNvGrpSpPr>
            <p:nvPr/>
          </p:nvGrpSpPr>
          <p:grpSpPr bwMode="auto">
            <a:xfrm>
              <a:off x="6732240" y="4150710"/>
              <a:ext cx="1014687" cy="184846"/>
              <a:chOff x="6732240" y="4150710"/>
              <a:chExt cx="1014687" cy="184846"/>
            </a:xfrm>
          </p:grpSpPr>
          <p:cxnSp>
            <p:nvCxnSpPr>
              <p:cNvPr id="684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6876256" y="4150710"/>
                <a:ext cx="726655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5" name="Conector reto 156"/>
              <p:cNvCxnSpPr>
                <a:cxnSpLocks noChangeShapeType="1"/>
              </p:cNvCxnSpPr>
              <p:nvPr/>
            </p:nvCxnSpPr>
            <p:spPr bwMode="auto">
              <a:xfrm flipH="1">
                <a:off x="6732240" y="415071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6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7602911" y="415550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80" name="Grupo 423"/>
            <p:cNvGrpSpPr>
              <a:grpSpLocks/>
            </p:cNvGrpSpPr>
            <p:nvPr/>
          </p:nvGrpSpPr>
          <p:grpSpPr bwMode="auto">
            <a:xfrm flipV="1">
              <a:off x="6732240" y="4324274"/>
              <a:ext cx="1014687" cy="184846"/>
              <a:chOff x="6732240" y="4150710"/>
              <a:chExt cx="1014687" cy="184846"/>
            </a:xfrm>
          </p:grpSpPr>
          <p:cxnSp>
            <p:nvCxnSpPr>
              <p:cNvPr id="681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6876256" y="4150710"/>
                <a:ext cx="726655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2" name="Conector reto 156"/>
              <p:cNvCxnSpPr>
                <a:cxnSpLocks noChangeShapeType="1"/>
              </p:cNvCxnSpPr>
              <p:nvPr/>
            </p:nvCxnSpPr>
            <p:spPr bwMode="auto">
              <a:xfrm flipH="1">
                <a:off x="6732240" y="415071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3" name="Conector reto 156"/>
              <p:cNvCxnSpPr>
                <a:cxnSpLocks noChangeShapeType="1"/>
              </p:cNvCxnSpPr>
              <p:nvPr/>
            </p:nvCxnSpPr>
            <p:spPr bwMode="auto">
              <a:xfrm flipH="1" flipV="1">
                <a:off x="7602911" y="4155501"/>
                <a:ext cx="144016" cy="18005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45" name="Oval 74"/>
          <p:cNvSpPr>
            <a:spLocks noChangeAspect="1" noChangeArrowheads="1"/>
          </p:cNvSpPr>
          <p:nvPr/>
        </p:nvSpPr>
        <p:spPr bwMode="auto">
          <a:xfrm>
            <a:off x="5929209" y="2220277"/>
            <a:ext cx="100471" cy="1020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cxnSp>
        <p:nvCxnSpPr>
          <p:cNvPr id="646" name="Conector reto 156"/>
          <p:cNvCxnSpPr>
            <a:cxnSpLocks noChangeShapeType="1"/>
          </p:cNvCxnSpPr>
          <p:nvPr/>
        </p:nvCxnSpPr>
        <p:spPr bwMode="auto">
          <a:xfrm flipH="1">
            <a:off x="7182447" y="2512126"/>
            <a:ext cx="49354" cy="438671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7" name="Oval 74"/>
          <p:cNvSpPr>
            <a:spLocks noChangeAspect="1" noChangeArrowheads="1"/>
          </p:cNvSpPr>
          <p:nvPr/>
        </p:nvSpPr>
        <p:spPr bwMode="auto">
          <a:xfrm>
            <a:off x="6856358" y="2419021"/>
            <a:ext cx="75794" cy="769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  <p:sp>
        <p:nvSpPr>
          <p:cNvPr id="648" name="Oval 74"/>
          <p:cNvSpPr>
            <a:spLocks noChangeAspect="1" noChangeArrowheads="1"/>
          </p:cNvSpPr>
          <p:nvPr/>
        </p:nvSpPr>
        <p:spPr bwMode="auto">
          <a:xfrm>
            <a:off x="7193023" y="2512126"/>
            <a:ext cx="75793" cy="769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  <p:sp>
        <p:nvSpPr>
          <p:cNvPr id="649" name="Oval 74"/>
          <p:cNvSpPr>
            <a:spLocks noChangeAspect="1" noChangeArrowheads="1"/>
          </p:cNvSpPr>
          <p:nvPr/>
        </p:nvSpPr>
        <p:spPr bwMode="auto">
          <a:xfrm>
            <a:off x="7131330" y="2848739"/>
            <a:ext cx="100471" cy="1020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650" name="Oval 74"/>
          <p:cNvSpPr>
            <a:spLocks noChangeAspect="1" noChangeArrowheads="1"/>
          </p:cNvSpPr>
          <p:nvPr/>
        </p:nvSpPr>
        <p:spPr bwMode="auto">
          <a:xfrm>
            <a:off x="7688324" y="3174608"/>
            <a:ext cx="75794" cy="752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  <p:sp>
        <p:nvSpPr>
          <p:cNvPr id="651" name="Rectangle 16"/>
          <p:cNvSpPr>
            <a:spLocks noChangeArrowheads="1"/>
          </p:cNvSpPr>
          <p:nvPr/>
        </p:nvSpPr>
        <p:spPr bwMode="auto">
          <a:xfrm>
            <a:off x="7965059" y="4281132"/>
            <a:ext cx="211517" cy="1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Luz.</a:t>
            </a:r>
          </a:p>
        </p:txBody>
      </p:sp>
      <p:sp>
        <p:nvSpPr>
          <p:cNvPr id="652" name="Oval 74"/>
          <p:cNvSpPr>
            <a:spLocks noChangeAspect="1" noChangeArrowheads="1"/>
          </p:cNvSpPr>
          <p:nvPr/>
        </p:nvSpPr>
        <p:spPr bwMode="auto">
          <a:xfrm>
            <a:off x="8403956" y="4370657"/>
            <a:ext cx="100471" cy="1020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653" name="Rectangle 16"/>
          <p:cNvSpPr>
            <a:spLocks noChangeArrowheads="1"/>
          </p:cNvSpPr>
          <p:nvPr/>
        </p:nvSpPr>
        <p:spPr bwMode="auto">
          <a:xfrm>
            <a:off x="8185388" y="4411839"/>
            <a:ext cx="225618" cy="1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Pir.2</a:t>
            </a:r>
          </a:p>
        </p:txBody>
      </p:sp>
      <p:cxnSp>
        <p:nvCxnSpPr>
          <p:cNvPr id="654" name="Conector reto 148"/>
          <p:cNvCxnSpPr>
            <a:cxnSpLocks noChangeShapeType="1"/>
            <a:stCxn id="568" idx="2"/>
          </p:cNvCxnSpPr>
          <p:nvPr/>
        </p:nvCxnSpPr>
        <p:spPr bwMode="auto">
          <a:xfrm flipH="1">
            <a:off x="9260599" y="4077016"/>
            <a:ext cx="264396" cy="299013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" name="Oval 74"/>
          <p:cNvSpPr>
            <a:spLocks noChangeAspect="1" noChangeArrowheads="1"/>
          </p:cNvSpPr>
          <p:nvPr/>
        </p:nvSpPr>
        <p:spPr bwMode="auto">
          <a:xfrm>
            <a:off x="8832278" y="4725174"/>
            <a:ext cx="100470" cy="100268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656" name="Rectangle 16"/>
          <p:cNvSpPr>
            <a:spLocks noChangeArrowheads="1"/>
          </p:cNvSpPr>
          <p:nvPr/>
        </p:nvSpPr>
        <p:spPr bwMode="auto">
          <a:xfrm>
            <a:off x="8463886" y="4700107"/>
            <a:ext cx="338427" cy="1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P.Jusc</a:t>
            </a:r>
          </a:p>
        </p:txBody>
      </p:sp>
      <p:sp>
        <p:nvSpPr>
          <p:cNvPr id="657" name="Oval 74"/>
          <p:cNvSpPr>
            <a:spLocks noChangeAspect="1" noChangeArrowheads="1"/>
          </p:cNvSpPr>
          <p:nvPr/>
        </p:nvSpPr>
        <p:spPr bwMode="auto">
          <a:xfrm>
            <a:off x="9080810" y="5151311"/>
            <a:ext cx="100471" cy="1020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658" name="Rectangle 16"/>
          <p:cNvSpPr>
            <a:spLocks noChangeArrowheads="1"/>
          </p:cNvSpPr>
          <p:nvPr/>
        </p:nvSpPr>
        <p:spPr bwMode="auto">
          <a:xfrm>
            <a:off x="8696554" y="5102969"/>
            <a:ext cx="343715" cy="1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Mutum</a:t>
            </a:r>
          </a:p>
        </p:txBody>
      </p:sp>
      <p:sp>
        <p:nvSpPr>
          <p:cNvPr id="659" name="Oval 74"/>
          <p:cNvSpPr>
            <a:spLocks noChangeAspect="1" noChangeArrowheads="1"/>
          </p:cNvSpPr>
          <p:nvPr/>
        </p:nvSpPr>
        <p:spPr bwMode="auto">
          <a:xfrm>
            <a:off x="8088444" y="4220256"/>
            <a:ext cx="100470" cy="1020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cxnSp>
        <p:nvCxnSpPr>
          <p:cNvPr id="660" name="Conector reto 203"/>
          <p:cNvCxnSpPr>
            <a:cxnSpLocks noChangeShapeType="1"/>
            <a:endCxn id="584" idx="7"/>
          </p:cNvCxnSpPr>
          <p:nvPr/>
        </p:nvCxnSpPr>
        <p:spPr bwMode="auto">
          <a:xfrm flipH="1">
            <a:off x="10688337" y="3369773"/>
            <a:ext cx="109284" cy="159353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1" name="Oval 74"/>
          <p:cNvSpPr>
            <a:spLocks noChangeAspect="1" noChangeArrowheads="1"/>
          </p:cNvSpPr>
          <p:nvPr/>
        </p:nvSpPr>
        <p:spPr bwMode="auto">
          <a:xfrm rot="21000000">
            <a:off x="10318183" y="5042092"/>
            <a:ext cx="100471" cy="1020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662" name="Rectangle 63"/>
          <p:cNvSpPr>
            <a:spLocks noChangeArrowheads="1"/>
          </p:cNvSpPr>
          <p:nvPr/>
        </p:nvSpPr>
        <p:spPr bwMode="auto">
          <a:xfrm>
            <a:off x="10483871" y="5058206"/>
            <a:ext cx="431847" cy="31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Teixeira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Freitas 3</a:t>
            </a:r>
          </a:p>
        </p:txBody>
      </p:sp>
      <p:sp>
        <p:nvSpPr>
          <p:cNvPr id="663" name="Oval 74"/>
          <p:cNvSpPr>
            <a:spLocks noChangeAspect="1" noChangeArrowheads="1"/>
          </p:cNvSpPr>
          <p:nvPr/>
        </p:nvSpPr>
        <p:spPr bwMode="auto">
          <a:xfrm rot="21000000">
            <a:off x="9193618" y="5461067"/>
            <a:ext cx="100471" cy="1020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664" name="Rectangle 63"/>
          <p:cNvSpPr>
            <a:spLocks noChangeArrowheads="1"/>
          </p:cNvSpPr>
          <p:nvPr/>
        </p:nvSpPr>
        <p:spPr bwMode="auto">
          <a:xfrm>
            <a:off x="8671877" y="5418095"/>
            <a:ext cx="482963" cy="1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b="1">
                <a:latin typeface="Arial Narrow" panose="020B0606020202030204" pitchFamily="34" charset="0"/>
              </a:rPr>
              <a:t>J. Neiva 2</a:t>
            </a:r>
          </a:p>
        </p:txBody>
      </p:sp>
      <p:cxnSp>
        <p:nvCxnSpPr>
          <p:cNvPr id="665" name="Conector reto 203"/>
          <p:cNvCxnSpPr>
            <a:cxnSpLocks noChangeShapeType="1"/>
          </p:cNvCxnSpPr>
          <p:nvPr/>
        </p:nvCxnSpPr>
        <p:spPr bwMode="auto">
          <a:xfrm flipH="1">
            <a:off x="10787045" y="3718918"/>
            <a:ext cx="42303" cy="603396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" name="Conector reto 665"/>
          <p:cNvCxnSpPr/>
          <p:nvPr/>
        </p:nvCxnSpPr>
        <p:spPr>
          <a:xfrm flipH="1">
            <a:off x="7750017" y="2503174"/>
            <a:ext cx="1362520" cy="185853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67" name="Grupo 1"/>
          <p:cNvGrpSpPr>
            <a:grpSpLocks/>
          </p:cNvGrpSpPr>
          <p:nvPr/>
        </p:nvGrpSpPr>
        <p:grpSpPr bwMode="auto">
          <a:xfrm>
            <a:off x="7690087" y="4334847"/>
            <a:ext cx="153349" cy="171887"/>
            <a:chOff x="2057624" y="3431337"/>
            <a:chExt cx="138112" cy="152400"/>
          </a:xfrm>
        </p:grpSpPr>
        <p:sp>
          <p:nvSpPr>
            <p:cNvPr id="675" name="Rectangle 577"/>
            <p:cNvSpPr>
              <a:spLocks noChangeAspect="1" noChangeArrowheads="1"/>
            </p:cNvSpPr>
            <p:nvPr/>
          </p:nvSpPr>
          <p:spPr bwMode="auto">
            <a:xfrm rot="-5400000">
              <a:off x="2050480" y="3438481"/>
              <a:ext cx="152400" cy="138112"/>
            </a:xfrm>
            <a:prstGeom prst="rect">
              <a:avLst/>
            </a:prstGeom>
            <a:solidFill>
              <a:srgbClr val="AFE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t-BR" altLang="pt-BR" sz="800" b="1">
                <a:solidFill>
                  <a:schemeClr val="bg1"/>
                </a:solidFill>
              </a:endParaRPr>
            </a:p>
          </p:txBody>
        </p:sp>
        <p:sp>
          <p:nvSpPr>
            <p:cNvPr id="676" name="AutoShape 578"/>
            <p:cNvSpPr>
              <a:spLocks noChangeAspect="1" noChangeArrowheads="1"/>
            </p:cNvSpPr>
            <p:nvPr/>
          </p:nvSpPr>
          <p:spPr bwMode="auto">
            <a:xfrm>
              <a:off x="2092549" y="3466262"/>
              <a:ext cx="79375" cy="74613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77" name="Line 579"/>
            <p:cNvSpPr>
              <a:spLocks noChangeAspect="1" noChangeShapeType="1"/>
            </p:cNvSpPr>
            <p:nvPr/>
          </p:nvSpPr>
          <p:spPr bwMode="auto">
            <a:xfrm rot="16200000">
              <a:off x="2132237" y="3436099"/>
              <a:ext cx="0" cy="60325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78" name="Line 580"/>
            <p:cNvSpPr>
              <a:spLocks noChangeShapeType="1"/>
            </p:cNvSpPr>
            <p:nvPr/>
          </p:nvSpPr>
          <p:spPr bwMode="auto">
            <a:xfrm rot="10800000">
              <a:off x="2122711" y="3439275"/>
              <a:ext cx="9525" cy="26987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</p:grpSp>
      <p:grpSp>
        <p:nvGrpSpPr>
          <p:cNvPr id="668" name="Grupo 240"/>
          <p:cNvGrpSpPr>
            <a:grpSpLocks/>
          </p:cNvGrpSpPr>
          <p:nvPr/>
        </p:nvGrpSpPr>
        <p:grpSpPr bwMode="auto">
          <a:xfrm>
            <a:off x="9079047" y="2324125"/>
            <a:ext cx="151587" cy="171887"/>
            <a:chOff x="2897188" y="1954214"/>
            <a:chExt cx="138112" cy="152400"/>
          </a:xfrm>
        </p:grpSpPr>
        <p:sp>
          <p:nvSpPr>
            <p:cNvPr id="671" name="Rectangle 577"/>
            <p:cNvSpPr>
              <a:spLocks noChangeAspect="1" noChangeArrowheads="1"/>
            </p:cNvSpPr>
            <p:nvPr/>
          </p:nvSpPr>
          <p:spPr bwMode="auto">
            <a:xfrm rot="5400000">
              <a:off x="2890044" y="1961358"/>
              <a:ext cx="152400" cy="138112"/>
            </a:xfrm>
            <a:prstGeom prst="rect">
              <a:avLst/>
            </a:prstGeom>
            <a:solidFill>
              <a:srgbClr val="AFE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pt-BR" altLang="pt-BR" sz="800" b="1">
                <a:solidFill>
                  <a:schemeClr val="bg1"/>
                </a:solidFill>
              </a:endParaRPr>
            </a:p>
          </p:txBody>
        </p:sp>
        <p:sp>
          <p:nvSpPr>
            <p:cNvPr id="672" name="AutoShape 578"/>
            <p:cNvSpPr>
              <a:spLocks noChangeAspect="1" noChangeArrowheads="1"/>
            </p:cNvSpPr>
            <p:nvPr/>
          </p:nvSpPr>
          <p:spPr bwMode="auto">
            <a:xfrm rot="10800000">
              <a:off x="2932519" y="1978026"/>
              <a:ext cx="78691" cy="74613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73" name="Line 580"/>
            <p:cNvSpPr>
              <a:spLocks noChangeShapeType="1"/>
            </p:cNvSpPr>
            <p:nvPr/>
          </p:nvSpPr>
          <p:spPr bwMode="auto">
            <a:xfrm>
              <a:off x="2966243" y="2052639"/>
              <a:ext cx="9636" cy="26987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cxnSp>
          <p:nvCxnSpPr>
            <p:cNvPr id="674" name="Conector reto 673"/>
            <p:cNvCxnSpPr/>
            <p:nvPr/>
          </p:nvCxnSpPr>
          <p:spPr bwMode="auto">
            <a:xfrm rot="10800000">
              <a:off x="2929307" y="2057401"/>
              <a:ext cx="738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7129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Interligação NE→SE/CO | </a:t>
            </a:r>
            <a:r>
              <a:rPr lang="pt-BR" altLang="pt-BR" sz="2800" b="1" dirty="0">
                <a:solidFill>
                  <a:srgbClr val="242852"/>
                </a:solidFill>
                <a:latin typeface="Gill Sans MT" panose="020B0502020104020203" pitchFamily="34" charset="0"/>
              </a:rPr>
              <a:t>Estudo em Andamento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737" y="1545833"/>
            <a:ext cx="5411063" cy="5909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3600"/>
              </a:spcAft>
              <a:defRPr sz="20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 algn="l"/>
            <a:r>
              <a:rPr lang="pt-BR" sz="1800" dirty="0" smtClean="0"/>
              <a:t>Mas a expansão continua...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/>
              <a:t>Considerando a entrada de geração indicativa de 2.400 MW de EOL e de 800 MW de SOL por ano, pode ser necessária uma nova expansão da NE</a:t>
            </a:r>
            <a:r>
              <a:rPr lang="pt-BR" sz="1800" dirty="0" smtClean="0">
                <a:sym typeface="Wingdings" panose="05000000000000000000" pitchFamily="2" charset="2"/>
              </a:rPr>
              <a:t>SE/CO ao final do horizonte do PDE 2029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dirty="0">
              <a:sym typeface="Wingdings" panose="05000000000000000000" pitchFamily="2" charset="2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sym typeface="Wingdings" panose="05000000000000000000" pitchFamily="2" charset="2"/>
              </a:rPr>
              <a:t>Análise de um novo Bipolo ou mesmo solução em corrente alternada de 1.000 kV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dirty="0">
              <a:sym typeface="Wingdings" panose="05000000000000000000" pitchFamily="2" charset="2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sym typeface="Wingdings" panose="05000000000000000000" pitchFamily="2" charset="2"/>
              </a:rPr>
              <a:t>Permanece a importância de uma rede em corrente alternada fortemente malhada, visando manter o adequado desempenho frente à questões de inércia e efeito </a:t>
            </a:r>
            <a:r>
              <a:rPr lang="pt-BR" sz="1800" dirty="0" err="1" smtClean="0">
                <a:sym typeface="Wingdings" panose="05000000000000000000" pitchFamily="2" charset="2"/>
              </a:rPr>
              <a:t>multi-infeed</a:t>
            </a:r>
            <a:r>
              <a:rPr lang="pt-BR" sz="1800" dirty="0" smtClean="0">
                <a:sym typeface="Wingdings" panose="05000000000000000000" pitchFamily="2" charset="2"/>
              </a:rPr>
              <a:t> dos elos de corrente contínua</a:t>
            </a:r>
            <a:endParaRPr lang="pt-BR" sz="1800" dirty="0" smtClean="0"/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dirty="0" smtClean="0"/>
          </a:p>
          <a:p>
            <a:pPr algn="l"/>
            <a:endParaRPr lang="pt-BR" sz="1800" dirty="0"/>
          </a:p>
          <a:p>
            <a:pPr algn="l"/>
            <a:endParaRPr lang="pt-BR" sz="1800" dirty="0"/>
          </a:p>
        </p:txBody>
      </p:sp>
      <p:grpSp>
        <p:nvGrpSpPr>
          <p:cNvPr id="530" name="Grupo 529"/>
          <p:cNvGrpSpPr/>
          <p:nvPr/>
        </p:nvGrpSpPr>
        <p:grpSpPr>
          <a:xfrm>
            <a:off x="5356831" y="1485301"/>
            <a:ext cx="6521768" cy="5897880"/>
            <a:chOff x="1547813" y="1700213"/>
            <a:chExt cx="5873750" cy="5229225"/>
          </a:xfrm>
        </p:grpSpPr>
        <p:sp>
          <p:nvSpPr>
            <p:cNvPr id="531" name="Elipse 530"/>
            <p:cNvSpPr/>
            <p:nvPr/>
          </p:nvSpPr>
          <p:spPr bwMode="auto">
            <a:xfrm>
              <a:off x="5411788" y="2185988"/>
              <a:ext cx="1511300" cy="525462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cxnSp>
          <p:nvCxnSpPr>
            <p:cNvPr id="532" name="Conector reto 151"/>
            <p:cNvCxnSpPr>
              <a:cxnSpLocks noChangeShapeType="1"/>
              <a:endCxn id="652" idx="6"/>
            </p:cNvCxnSpPr>
            <p:nvPr/>
          </p:nvCxnSpPr>
          <p:spPr bwMode="auto">
            <a:xfrm flipH="1">
              <a:off x="4992688" y="4227513"/>
              <a:ext cx="679450" cy="476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" name="Conector reto 191"/>
            <p:cNvCxnSpPr>
              <a:cxnSpLocks noChangeShapeType="1"/>
            </p:cNvCxnSpPr>
            <p:nvPr/>
          </p:nvCxnSpPr>
          <p:spPr bwMode="auto">
            <a:xfrm flipH="1">
              <a:off x="5670550" y="4900613"/>
              <a:ext cx="968375" cy="33178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4" name="Conector reto 203"/>
            <p:cNvCxnSpPr>
              <a:cxnSpLocks noChangeShapeType="1"/>
              <a:stCxn id="584" idx="5"/>
            </p:cNvCxnSpPr>
            <p:nvPr/>
          </p:nvCxnSpPr>
          <p:spPr bwMode="auto">
            <a:xfrm>
              <a:off x="6959600" y="3546475"/>
              <a:ext cx="127000" cy="10477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5" name="Conector reto 191"/>
            <p:cNvCxnSpPr>
              <a:cxnSpLocks noChangeShapeType="1"/>
            </p:cNvCxnSpPr>
            <p:nvPr/>
          </p:nvCxnSpPr>
          <p:spPr bwMode="auto">
            <a:xfrm flipH="1">
              <a:off x="6699250" y="4184650"/>
              <a:ext cx="349250" cy="6604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6" name="Conector reto 187"/>
            <p:cNvCxnSpPr>
              <a:cxnSpLocks noChangeShapeType="1"/>
            </p:cNvCxnSpPr>
            <p:nvPr/>
          </p:nvCxnSpPr>
          <p:spPr bwMode="auto">
            <a:xfrm>
              <a:off x="6629400" y="2659063"/>
              <a:ext cx="428625" cy="6858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7" name="Corda 536"/>
            <p:cNvSpPr/>
            <p:nvPr/>
          </p:nvSpPr>
          <p:spPr bwMode="auto">
            <a:xfrm rot="6744632">
              <a:off x="2778919" y="3999706"/>
              <a:ext cx="2871788" cy="2987675"/>
            </a:xfrm>
            <a:prstGeom prst="chord">
              <a:avLst>
                <a:gd name="adj1" fmla="val 3745408"/>
                <a:gd name="adj2" fmla="val 15167414"/>
              </a:avLst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538" name="Elipse 537"/>
            <p:cNvSpPr/>
            <p:nvPr/>
          </p:nvSpPr>
          <p:spPr bwMode="auto">
            <a:xfrm>
              <a:off x="2363788" y="1700213"/>
              <a:ext cx="2257425" cy="1249362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539" name="Forma livre 223"/>
            <p:cNvSpPr>
              <a:spLocks/>
            </p:cNvSpPr>
            <p:nvPr/>
          </p:nvSpPr>
          <p:spPr bwMode="auto">
            <a:xfrm>
              <a:off x="5005388" y="2659063"/>
              <a:ext cx="666750" cy="931862"/>
            </a:xfrm>
            <a:custGeom>
              <a:avLst/>
              <a:gdLst>
                <a:gd name="T0" fmla="*/ 0 w 621102"/>
                <a:gd name="T1" fmla="*/ 177928 h 992038"/>
                <a:gd name="T2" fmla="*/ 597455 w 621102"/>
                <a:gd name="T3" fmla="*/ 160911 h 992038"/>
                <a:gd name="T4" fmla="*/ 4301671 w 621102"/>
                <a:gd name="T5" fmla="*/ 0 h 9920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1102" h="992038">
                  <a:moveTo>
                    <a:pt x="0" y="992038"/>
                  </a:moveTo>
                  <a:lnTo>
                    <a:pt x="86264" y="897147"/>
                  </a:lnTo>
                  <a:lnTo>
                    <a:pt x="621102" y="0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540" name="Forma livre 224"/>
            <p:cNvSpPr>
              <a:spLocks/>
            </p:cNvSpPr>
            <p:nvPr/>
          </p:nvSpPr>
          <p:spPr bwMode="auto">
            <a:xfrm>
              <a:off x="4981575" y="2620963"/>
              <a:ext cx="598488" cy="1019175"/>
            </a:xfrm>
            <a:custGeom>
              <a:avLst/>
              <a:gdLst>
                <a:gd name="T0" fmla="*/ 0 w 560717"/>
                <a:gd name="T1" fmla="*/ 657104 h 1035170"/>
                <a:gd name="T2" fmla="*/ 63091 w 560717"/>
                <a:gd name="T3" fmla="*/ 558537 h 1035170"/>
                <a:gd name="T4" fmla="*/ 4100789 w 560717"/>
                <a:gd name="T5" fmla="*/ 0 h 10351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0717" h="1035170">
                  <a:moveTo>
                    <a:pt x="0" y="1035170"/>
                  </a:moveTo>
                  <a:lnTo>
                    <a:pt x="8626" y="879894"/>
                  </a:lnTo>
                  <a:lnTo>
                    <a:pt x="560717" y="0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cxnSp>
          <p:nvCxnSpPr>
            <p:cNvPr id="541" name="Conector reto 308"/>
            <p:cNvCxnSpPr>
              <a:cxnSpLocks noChangeShapeType="1"/>
              <a:stCxn id="635" idx="3"/>
            </p:cNvCxnSpPr>
            <p:nvPr/>
          </p:nvCxnSpPr>
          <p:spPr bwMode="auto">
            <a:xfrm flipH="1">
              <a:off x="4659313" y="3671888"/>
              <a:ext cx="290512" cy="4778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" name="Conector reto 292"/>
            <p:cNvCxnSpPr>
              <a:cxnSpLocks noChangeShapeType="1"/>
              <a:endCxn id="764" idx="1"/>
            </p:cNvCxnSpPr>
            <p:nvPr/>
          </p:nvCxnSpPr>
          <p:spPr bwMode="auto">
            <a:xfrm>
              <a:off x="2717800" y="2422525"/>
              <a:ext cx="77788" cy="29527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" name="Conector reto 292"/>
            <p:cNvCxnSpPr>
              <a:cxnSpLocks noChangeShapeType="1"/>
              <a:stCxn id="645" idx="3"/>
              <a:endCxn id="768" idx="1"/>
            </p:cNvCxnSpPr>
            <p:nvPr/>
          </p:nvCxnSpPr>
          <p:spPr bwMode="auto">
            <a:xfrm flipH="1">
              <a:off x="2570163" y="2400300"/>
              <a:ext cx="117475" cy="3048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4" name="Text Box 364"/>
            <p:cNvSpPr txBox="1">
              <a:spLocks noChangeArrowheads="1"/>
            </p:cNvSpPr>
            <p:nvPr/>
          </p:nvSpPr>
          <p:spPr bwMode="auto">
            <a:xfrm>
              <a:off x="2441575" y="2109788"/>
              <a:ext cx="44608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Xingu</a:t>
              </a:r>
            </a:p>
          </p:txBody>
        </p:sp>
        <p:cxnSp>
          <p:nvCxnSpPr>
            <p:cNvPr id="545" name="Conector reto 156"/>
            <p:cNvCxnSpPr>
              <a:cxnSpLocks noChangeShapeType="1"/>
            </p:cNvCxnSpPr>
            <p:nvPr/>
          </p:nvCxnSpPr>
          <p:spPr bwMode="auto">
            <a:xfrm flipH="1" flipV="1">
              <a:off x="5549900" y="3324225"/>
              <a:ext cx="400050" cy="6413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6" name="Conector reto 131"/>
            <p:cNvCxnSpPr>
              <a:cxnSpLocks noChangeShapeType="1"/>
              <a:endCxn id="652" idx="7"/>
            </p:cNvCxnSpPr>
            <p:nvPr/>
          </p:nvCxnSpPr>
          <p:spPr bwMode="auto">
            <a:xfrm flipH="1">
              <a:off x="4979988" y="4102100"/>
              <a:ext cx="131762" cy="1412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7" name="Text Box 202"/>
            <p:cNvSpPr txBox="1">
              <a:spLocks noChangeArrowheads="1"/>
            </p:cNvSpPr>
            <p:nvPr/>
          </p:nvSpPr>
          <p:spPr bwMode="auto">
            <a:xfrm>
              <a:off x="3186113" y="1701800"/>
              <a:ext cx="68738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3600" b="1">
                  <a:latin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548" name="Text Box 364"/>
            <p:cNvSpPr txBox="1">
              <a:spLocks noChangeArrowheads="1"/>
            </p:cNvSpPr>
            <p:nvPr/>
          </p:nvSpPr>
          <p:spPr bwMode="auto">
            <a:xfrm>
              <a:off x="3622675" y="3125788"/>
              <a:ext cx="620713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Miracema</a:t>
              </a:r>
            </a:p>
          </p:txBody>
        </p:sp>
        <p:sp>
          <p:nvSpPr>
            <p:cNvPr id="549" name="Text Box 364"/>
            <p:cNvSpPr txBox="1">
              <a:spLocks noChangeArrowheads="1"/>
            </p:cNvSpPr>
            <p:nvPr/>
          </p:nvSpPr>
          <p:spPr bwMode="auto">
            <a:xfrm>
              <a:off x="4351338" y="2760663"/>
              <a:ext cx="5270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Colinas</a:t>
              </a:r>
            </a:p>
          </p:txBody>
        </p:sp>
        <p:sp>
          <p:nvSpPr>
            <p:cNvPr id="550" name="Text Box 364"/>
            <p:cNvSpPr txBox="1">
              <a:spLocks noChangeArrowheads="1"/>
            </p:cNvSpPr>
            <p:nvPr/>
          </p:nvSpPr>
          <p:spPr bwMode="auto">
            <a:xfrm>
              <a:off x="4060825" y="2128838"/>
              <a:ext cx="54768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 dirty="0">
                  <a:latin typeface="Arial Narrow" panose="020B0606020202030204" pitchFamily="34" charset="0"/>
                </a:rPr>
                <a:t>P. Dutra</a:t>
              </a:r>
            </a:p>
          </p:txBody>
        </p:sp>
        <p:sp>
          <p:nvSpPr>
            <p:cNvPr id="551" name="Text Box 364"/>
            <p:cNvSpPr txBox="1">
              <a:spLocks noChangeArrowheads="1"/>
            </p:cNvSpPr>
            <p:nvPr/>
          </p:nvSpPr>
          <p:spPr bwMode="auto">
            <a:xfrm>
              <a:off x="4987925" y="3540125"/>
              <a:ext cx="525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Rio das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  Éguas</a:t>
              </a:r>
            </a:p>
          </p:txBody>
        </p:sp>
        <p:sp>
          <p:nvSpPr>
            <p:cNvPr id="552" name="Text Box 202"/>
            <p:cNvSpPr txBox="1">
              <a:spLocks noChangeArrowheads="1"/>
            </p:cNvSpPr>
            <p:nvPr/>
          </p:nvSpPr>
          <p:spPr bwMode="auto">
            <a:xfrm>
              <a:off x="3013075" y="4591050"/>
              <a:ext cx="1203325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4400" b="1">
                  <a:latin typeface="Tahoma" panose="020B0604030504040204" pitchFamily="34" charset="0"/>
                  <a:cs typeface="Tahoma" panose="020B0604030504040204" pitchFamily="34" charset="0"/>
                </a:rPr>
                <a:t>SE</a:t>
              </a:r>
            </a:p>
          </p:txBody>
        </p:sp>
        <p:sp>
          <p:nvSpPr>
            <p:cNvPr id="553" name="Forma livre 552"/>
            <p:cNvSpPr/>
            <p:nvPr/>
          </p:nvSpPr>
          <p:spPr bwMode="auto">
            <a:xfrm>
              <a:off x="2801938" y="2862263"/>
              <a:ext cx="1704975" cy="2065337"/>
            </a:xfrm>
            <a:custGeom>
              <a:avLst/>
              <a:gdLst>
                <a:gd name="connsiteX0" fmla="*/ 0 w 972151"/>
                <a:gd name="connsiteY0" fmla="*/ 0 h 1376413"/>
                <a:gd name="connsiteX1" fmla="*/ 0 w 972151"/>
                <a:gd name="connsiteY1" fmla="*/ 182880 h 1376413"/>
                <a:gd name="connsiteX2" fmla="*/ 972151 w 972151"/>
                <a:gd name="connsiteY2" fmla="*/ 1241659 h 1376413"/>
                <a:gd name="connsiteX3" fmla="*/ 972151 w 972151"/>
                <a:gd name="connsiteY3" fmla="*/ 1376413 h 137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151" h="1376413">
                  <a:moveTo>
                    <a:pt x="0" y="0"/>
                  </a:moveTo>
                  <a:lnTo>
                    <a:pt x="0" y="182880"/>
                  </a:lnTo>
                  <a:lnTo>
                    <a:pt x="972151" y="1241659"/>
                  </a:lnTo>
                  <a:lnTo>
                    <a:pt x="972151" y="1376413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cxnSp>
          <p:nvCxnSpPr>
            <p:cNvPr id="554" name="Conector reto 3"/>
            <p:cNvCxnSpPr>
              <a:cxnSpLocks noChangeShapeType="1"/>
            </p:cNvCxnSpPr>
            <p:nvPr/>
          </p:nvCxnSpPr>
          <p:spPr bwMode="auto">
            <a:xfrm>
              <a:off x="4979988" y="3632200"/>
              <a:ext cx="131762" cy="47466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5" name="Oval 74"/>
            <p:cNvSpPr>
              <a:spLocks noChangeAspect="1" noChangeArrowheads="1"/>
            </p:cNvSpPr>
            <p:nvPr/>
          </p:nvSpPr>
          <p:spPr bwMode="auto">
            <a:xfrm>
              <a:off x="5054600" y="4059238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556" name="Rectangle 63"/>
            <p:cNvSpPr>
              <a:spLocks noChangeArrowheads="1"/>
            </p:cNvSpPr>
            <p:nvPr/>
          </p:nvSpPr>
          <p:spPr bwMode="auto">
            <a:xfrm>
              <a:off x="5167313" y="4014788"/>
              <a:ext cx="379412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Arinos 2</a:t>
              </a:r>
            </a:p>
          </p:txBody>
        </p:sp>
        <p:sp>
          <p:nvSpPr>
            <p:cNvPr id="557" name="Rectangle 63"/>
            <p:cNvSpPr>
              <a:spLocks noChangeArrowheads="1"/>
            </p:cNvSpPr>
            <p:nvPr/>
          </p:nvSpPr>
          <p:spPr bwMode="auto">
            <a:xfrm>
              <a:off x="5956300" y="4000500"/>
              <a:ext cx="4619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Janaúba 3</a:t>
              </a:r>
            </a:p>
          </p:txBody>
        </p:sp>
        <p:sp>
          <p:nvSpPr>
            <p:cNvPr id="558" name="Forma livre 264"/>
            <p:cNvSpPr>
              <a:spLocks/>
            </p:cNvSpPr>
            <p:nvPr/>
          </p:nvSpPr>
          <p:spPr bwMode="auto">
            <a:xfrm>
              <a:off x="5356225" y="3976688"/>
              <a:ext cx="627063" cy="649287"/>
            </a:xfrm>
            <a:custGeom>
              <a:avLst/>
              <a:gdLst>
                <a:gd name="T0" fmla="*/ 1 w 914400"/>
                <a:gd name="T1" fmla="*/ 0 h 1477926"/>
                <a:gd name="T2" fmla="*/ 1 w 914400"/>
                <a:gd name="T3" fmla="*/ 0 h 1477926"/>
                <a:gd name="T4" fmla="*/ 0 w 914400"/>
                <a:gd name="T5" fmla="*/ 0 h 1477926"/>
                <a:gd name="T6" fmla="*/ 0 60000 65536"/>
                <a:gd name="T7" fmla="*/ 0 60000 65536"/>
                <a:gd name="T8" fmla="*/ 0 60000 65536"/>
                <a:gd name="T9" fmla="*/ 0 w 914400"/>
                <a:gd name="T10" fmla="*/ 0 h 1477926"/>
                <a:gd name="T11" fmla="*/ 914400 w 914400"/>
                <a:gd name="T12" fmla="*/ 1477926 h 14779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4400" h="1477926">
                  <a:moveTo>
                    <a:pt x="914400" y="0"/>
                  </a:moveTo>
                  <a:lnTo>
                    <a:pt x="754911" y="574158"/>
                  </a:lnTo>
                  <a:lnTo>
                    <a:pt x="0" y="1477926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9" name="Rectangle 63"/>
            <p:cNvSpPr>
              <a:spLocks noChangeArrowheads="1"/>
            </p:cNvSpPr>
            <p:nvPr/>
          </p:nvSpPr>
          <p:spPr bwMode="auto">
            <a:xfrm>
              <a:off x="5708650" y="3022600"/>
              <a:ext cx="29686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B</a:t>
              </a:r>
              <a:r>
                <a:rPr lang="pt-BR" altLang="pt-BR" sz="900" b="1">
                  <a:latin typeface="Arial Narrow" panose="020B0606020202030204" pitchFamily="34" charset="0"/>
                </a:rPr>
                <a:t>. J.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Lapa II</a:t>
              </a:r>
            </a:p>
          </p:txBody>
        </p:sp>
        <p:cxnSp>
          <p:nvCxnSpPr>
            <p:cNvPr id="560" name="Conector reto 148"/>
            <p:cNvCxnSpPr>
              <a:cxnSpLocks noChangeShapeType="1"/>
            </p:cNvCxnSpPr>
            <p:nvPr/>
          </p:nvCxnSpPr>
          <p:spPr bwMode="auto">
            <a:xfrm flipH="1">
              <a:off x="5816600" y="3976688"/>
              <a:ext cx="133350" cy="21748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1" name="Conector reto 151"/>
            <p:cNvCxnSpPr>
              <a:cxnSpLocks noChangeShapeType="1"/>
            </p:cNvCxnSpPr>
            <p:nvPr/>
          </p:nvCxnSpPr>
          <p:spPr bwMode="auto">
            <a:xfrm flipH="1">
              <a:off x="5322888" y="4181475"/>
              <a:ext cx="501650" cy="38417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2" name="Conector reto 159"/>
            <p:cNvCxnSpPr>
              <a:cxnSpLocks noChangeShapeType="1"/>
            </p:cNvCxnSpPr>
            <p:nvPr/>
          </p:nvCxnSpPr>
          <p:spPr bwMode="auto">
            <a:xfrm flipH="1">
              <a:off x="5978525" y="3881438"/>
              <a:ext cx="134938" cy="809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" name="Conector reto 161"/>
            <p:cNvCxnSpPr>
              <a:cxnSpLocks noChangeShapeType="1"/>
            </p:cNvCxnSpPr>
            <p:nvPr/>
          </p:nvCxnSpPr>
          <p:spPr bwMode="auto">
            <a:xfrm flipH="1">
              <a:off x="6108700" y="3624263"/>
              <a:ext cx="114300" cy="2603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4" name="Conector reto 163"/>
            <p:cNvCxnSpPr>
              <a:cxnSpLocks noChangeShapeType="1"/>
            </p:cNvCxnSpPr>
            <p:nvPr/>
          </p:nvCxnSpPr>
          <p:spPr bwMode="auto">
            <a:xfrm flipH="1" flipV="1">
              <a:off x="6188075" y="3457575"/>
              <a:ext cx="34925" cy="1746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5" name="Conector reto 168"/>
            <p:cNvCxnSpPr>
              <a:cxnSpLocks noChangeShapeType="1"/>
            </p:cNvCxnSpPr>
            <p:nvPr/>
          </p:nvCxnSpPr>
          <p:spPr bwMode="auto">
            <a:xfrm>
              <a:off x="5969000" y="3814763"/>
              <a:ext cx="0" cy="1349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6" name="Conector reto 170"/>
            <p:cNvCxnSpPr>
              <a:cxnSpLocks noChangeShapeType="1"/>
            </p:cNvCxnSpPr>
            <p:nvPr/>
          </p:nvCxnSpPr>
          <p:spPr bwMode="auto">
            <a:xfrm flipH="1">
              <a:off x="5965825" y="3546475"/>
              <a:ext cx="123825" cy="2746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7" name="Conector reto 171"/>
            <p:cNvCxnSpPr>
              <a:cxnSpLocks noChangeShapeType="1"/>
            </p:cNvCxnSpPr>
            <p:nvPr/>
          </p:nvCxnSpPr>
          <p:spPr bwMode="auto">
            <a:xfrm flipH="1">
              <a:off x="6086475" y="3494088"/>
              <a:ext cx="87313" cy="555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8" name="Oval 74"/>
            <p:cNvSpPr>
              <a:spLocks noChangeAspect="1" noChangeArrowheads="1"/>
            </p:cNvSpPr>
            <p:nvPr/>
          </p:nvSpPr>
          <p:spPr bwMode="auto">
            <a:xfrm>
              <a:off x="5911850" y="3922713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569" name="Rectangle 63"/>
            <p:cNvSpPr>
              <a:spLocks noChangeArrowheads="1"/>
            </p:cNvSpPr>
            <p:nvPr/>
          </p:nvSpPr>
          <p:spPr bwMode="auto">
            <a:xfrm>
              <a:off x="6256338" y="3500438"/>
              <a:ext cx="4191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Igaporã 3</a:t>
              </a:r>
            </a:p>
          </p:txBody>
        </p:sp>
        <p:cxnSp>
          <p:nvCxnSpPr>
            <p:cNvPr id="570" name="Conector reto 175"/>
            <p:cNvCxnSpPr>
              <a:cxnSpLocks noChangeShapeType="1"/>
            </p:cNvCxnSpPr>
            <p:nvPr/>
          </p:nvCxnSpPr>
          <p:spPr bwMode="auto">
            <a:xfrm>
              <a:off x="5848350" y="3308350"/>
              <a:ext cx="338138" cy="1476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1" name="Conector reto 177"/>
            <p:cNvCxnSpPr>
              <a:cxnSpLocks noChangeShapeType="1"/>
            </p:cNvCxnSpPr>
            <p:nvPr/>
          </p:nvCxnSpPr>
          <p:spPr bwMode="auto">
            <a:xfrm flipV="1">
              <a:off x="5541963" y="3308350"/>
              <a:ext cx="314325" cy="222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2" name="Conector reto 179"/>
            <p:cNvCxnSpPr>
              <a:cxnSpLocks noChangeShapeType="1"/>
              <a:stCxn id="531" idx="4"/>
            </p:cNvCxnSpPr>
            <p:nvPr/>
          </p:nvCxnSpPr>
          <p:spPr bwMode="auto">
            <a:xfrm>
              <a:off x="6169025" y="2711450"/>
              <a:ext cx="44450" cy="7556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" name="Conector reto 181"/>
            <p:cNvCxnSpPr>
              <a:cxnSpLocks noChangeShapeType="1"/>
            </p:cNvCxnSpPr>
            <p:nvPr/>
          </p:nvCxnSpPr>
          <p:spPr bwMode="auto">
            <a:xfrm>
              <a:off x="6819900" y="3413125"/>
              <a:ext cx="119063" cy="1079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4" name="Conector reto 187"/>
            <p:cNvCxnSpPr>
              <a:cxnSpLocks noChangeShapeType="1"/>
            </p:cNvCxnSpPr>
            <p:nvPr/>
          </p:nvCxnSpPr>
          <p:spPr bwMode="auto">
            <a:xfrm>
              <a:off x="6494463" y="2693988"/>
              <a:ext cx="428625" cy="68738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5" name="Conector reto 190"/>
            <p:cNvCxnSpPr>
              <a:cxnSpLocks noChangeShapeType="1"/>
            </p:cNvCxnSpPr>
            <p:nvPr/>
          </p:nvCxnSpPr>
          <p:spPr bwMode="auto">
            <a:xfrm flipH="1">
              <a:off x="6819900" y="3976688"/>
              <a:ext cx="106363" cy="809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6" name="Conector reto 191"/>
            <p:cNvCxnSpPr>
              <a:cxnSpLocks noChangeShapeType="1"/>
            </p:cNvCxnSpPr>
            <p:nvPr/>
          </p:nvCxnSpPr>
          <p:spPr bwMode="auto">
            <a:xfrm rot="21000000" flipH="1">
              <a:off x="6894513" y="3640138"/>
              <a:ext cx="117475" cy="33178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7" name="Conector reto 193"/>
            <p:cNvCxnSpPr>
              <a:cxnSpLocks noChangeShapeType="1"/>
              <a:endCxn id="584" idx="4"/>
            </p:cNvCxnSpPr>
            <p:nvPr/>
          </p:nvCxnSpPr>
          <p:spPr bwMode="auto">
            <a:xfrm flipH="1" flipV="1">
              <a:off x="6926263" y="3559175"/>
              <a:ext cx="53975" cy="762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8" name="Conector reto 195"/>
            <p:cNvCxnSpPr>
              <a:cxnSpLocks noChangeShapeType="1"/>
            </p:cNvCxnSpPr>
            <p:nvPr/>
          </p:nvCxnSpPr>
          <p:spPr bwMode="auto">
            <a:xfrm>
              <a:off x="6794500" y="3948113"/>
              <a:ext cx="20638" cy="1095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9" name="Conector reto 198"/>
            <p:cNvCxnSpPr>
              <a:cxnSpLocks noChangeShapeType="1"/>
            </p:cNvCxnSpPr>
            <p:nvPr/>
          </p:nvCxnSpPr>
          <p:spPr bwMode="auto">
            <a:xfrm flipH="1">
              <a:off x="6794500" y="3624263"/>
              <a:ext cx="57150" cy="33178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0" name="Conector reto 199"/>
            <p:cNvCxnSpPr>
              <a:cxnSpLocks noChangeShapeType="1"/>
            </p:cNvCxnSpPr>
            <p:nvPr/>
          </p:nvCxnSpPr>
          <p:spPr bwMode="auto">
            <a:xfrm flipH="1">
              <a:off x="6851650" y="3543300"/>
              <a:ext cx="66675" cy="889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1" name="Rectangle 63"/>
            <p:cNvSpPr>
              <a:spLocks noChangeArrowheads="1"/>
            </p:cNvSpPr>
            <p:nvPr/>
          </p:nvSpPr>
          <p:spPr bwMode="auto">
            <a:xfrm>
              <a:off x="7007225" y="3430588"/>
              <a:ext cx="414338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Poções 3</a:t>
              </a:r>
            </a:p>
          </p:txBody>
        </p:sp>
        <p:sp>
          <p:nvSpPr>
            <p:cNvPr id="582" name="Rectangle 63"/>
            <p:cNvSpPr>
              <a:spLocks noChangeArrowheads="1"/>
            </p:cNvSpPr>
            <p:nvPr/>
          </p:nvSpPr>
          <p:spPr bwMode="auto">
            <a:xfrm>
              <a:off x="6243638" y="3871913"/>
              <a:ext cx="534987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P. Paraíso 2</a:t>
              </a:r>
            </a:p>
          </p:txBody>
        </p:sp>
        <p:cxnSp>
          <p:nvCxnSpPr>
            <p:cNvPr id="583" name="Conector reto 203"/>
            <p:cNvCxnSpPr>
              <a:cxnSpLocks noChangeShapeType="1"/>
            </p:cNvCxnSpPr>
            <p:nvPr/>
          </p:nvCxnSpPr>
          <p:spPr bwMode="auto">
            <a:xfrm>
              <a:off x="6923088" y="3375025"/>
              <a:ext cx="9525" cy="1492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" name="Oval 74"/>
            <p:cNvSpPr>
              <a:spLocks noChangeAspect="1" noChangeArrowheads="1"/>
            </p:cNvSpPr>
            <p:nvPr/>
          </p:nvSpPr>
          <p:spPr bwMode="auto">
            <a:xfrm>
              <a:off x="6881813" y="3468688"/>
              <a:ext cx="90487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cxnSp>
          <p:nvCxnSpPr>
            <p:cNvPr id="585" name="Conector reto 204"/>
            <p:cNvCxnSpPr>
              <a:cxnSpLocks noChangeShapeType="1"/>
            </p:cNvCxnSpPr>
            <p:nvPr/>
          </p:nvCxnSpPr>
          <p:spPr bwMode="auto">
            <a:xfrm flipH="1">
              <a:off x="6662738" y="4046538"/>
              <a:ext cx="160337" cy="7778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6" name="Conector reto 205"/>
            <p:cNvCxnSpPr>
              <a:cxnSpLocks noChangeShapeType="1"/>
            </p:cNvCxnSpPr>
            <p:nvPr/>
          </p:nvCxnSpPr>
          <p:spPr bwMode="auto">
            <a:xfrm>
              <a:off x="6818313" y="4041775"/>
              <a:ext cx="7937" cy="1397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7" name="Conector reto 207"/>
            <p:cNvCxnSpPr>
              <a:cxnSpLocks noChangeShapeType="1"/>
            </p:cNvCxnSpPr>
            <p:nvPr/>
          </p:nvCxnSpPr>
          <p:spPr bwMode="auto">
            <a:xfrm flipH="1">
              <a:off x="6384925" y="4176713"/>
              <a:ext cx="444500" cy="5000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8" name="Conector reto 209"/>
            <p:cNvCxnSpPr>
              <a:cxnSpLocks noChangeShapeType="1"/>
            </p:cNvCxnSpPr>
            <p:nvPr/>
          </p:nvCxnSpPr>
          <p:spPr bwMode="auto">
            <a:xfrm flipH="1">
              <a:off x="6269038" y="4116388"/>
              <a:ext cx="398462" cy="4318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9" name="Conector reto 210"/>
            <p:cNvCxnSpPr>
              <a:cxnSpLocks noChangeShapeType="1"/>
            </p:cNvCxnSpPr>
            <p:nvPr/>
          </p:nvCxnSpPr>
          <p:spPr bwMode="auto">
            <a:xfrm flipH="1">
              <a:off x="6205538" y="4538663"/>
              <a:ext cx="68262" cy="1952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0" name="Conector reto 212"/>
            <p:cNvCxnSpPr>
              <a:cxnSpLocks noChangeShapeType="1"/>
            </p:cNvCxnSpPr>
            <p:nvPr/>
          </p:nvCxnSpPr>
          <p:spPr bwMode="auto">
            <a:xfrm flipV="1">
              <a:off x="6235700" y="4676775"/>
              <a:ext cx="153988" cy="571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1" name="Forma livre 264"/>
            <p:cNvSpPr>
              <a:spLocks/>
            </p:cNvSpPr>
            <p:nvPr/>
          </p:nvSpPr>
          <p:spPr bwMode="auto">
            <a:xfrm>
              <a:off x="5595938" y="4713288"/>
              <a:ext cx="642937" cy="282575"/>
            </a:xfrm>
            <a:custGeom>
              <a:avLst/>
              <a:gdLst>
                <a:gd name="T0" fmla="*/ 324739 w 914400"/>
                <a:gd name="T1" fmla="*/ 0 h 1477926"/>
                <a:gd name="T2" fmla="*/ 268103 w 914400"/>
                <a:gd name="T3" fmla="*/ 0 h 1477926"/>
                <a:gd name="T4" fmla="*/ 0 w 914400"/>
                <a:gd name="T5" fmla="*/ 0 h 1477926"/>
                <a:gd name="T6" fmla="*/ 0 60000 65536"/>
                <a:gd name="T7" fmla="*/ 0 60000 65536"/>
                <a:gd name="T8" fmla="*/ 0 60000 65536"/>
                <a:gd name="T9" fmla="*/ 0 w 914400"/>
                <a:gd name="T10" fmla="*/ 0 h 1477926"/>
                <a:gd name="T11" fmla="*/ 914400 w 914400"/>
                <a:gd name="T12" fmla="*/ 1477926 h 14779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4400" h="1477926">
                  <a:moveTo>
                    <a:pt x="914400" y="0"/>
                  </a:moveTo>
                  <a:lnTo>
                    <a:pt x="754911" y="574158"/>
                  </a:lnTo>
                  <a:lnTo>
                    <a:pt x="0" y="1477926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592" name="Conector reto 220"/>
            <p:cNvCxnSpPr>
              <a:cxnSpLocks noChangeShapeType="1"/>
            </p:cNvCxnSpPr>
            <p:nvPr/>
          </p:nvCxnSpPr>
          <p:spPr bwMode="auto">
            <a:xfrm flipV="1">
              <a:off x="6038850" y="4733925"/>
              <a:ext cx="184150" cy="269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3" name="Conector reto 221"/>
            <p:cNvCxnSpPr>
              <a:cxnSpLocks noChangeShapeType="1"/>
            </p:cNvCxnSpPr>
            <p:nvPr/>
          </p:nvCxnSpPr>
          <p:spPr bwMode="auto">
            <a:xfrm flipH="1">
              <a:off x="5572125" y="4762500"/>
              <a:ext cx="461963" cy="1651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" name="Rectangle 63"/>
            <p:cNvSpPr>
              <a:spLocks noChangeArrowheads="1"/>
            </p:cNvSpPr>
            <p:nvPr/>
          </p:nvSpPr>
          <p:spPr bwMode="auto">
            <a:xfrm>
              <a:off x="5556250" y="4575175"/>
              <a:ext cx="65087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G. Valadares 6</a:t>
              </a:r>
            </a:p>
          </p:txBody>
        </p:sp>
        <p:sp>
          <p:nvSpPr>
            <p:cNvPr id="595" name="Oval 74"/>
            <p:cNvSpPr>
              <a:spLocks noChangeAspect="1" noChangeArrowheads="1"/>
            </p:cNvSpPr>
            <p:nvPr/>
          </p:nvSpPr>
          <p:spPr bwMode="auto">
            <a:xfrm rot="21000000">
              <a:off x="6172200" y="4686300"/>
              <a:ext cx="90488" cy="904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596" name="Oval 74"/>
            <p:cNvSpPr>
              <a:spLocks noChangeAspect="1" noChangeArrowheads="1"/>
            </p:cNvSpPr>
            <p:nvPr/>
          </p:nvSpPr>
          <p:spPr bwMode="auto">
            <a:xfrm>
              <a:off x="5494338" y="3268663"/>
              <a:ext cx="90487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cxnSp>
          <p:nvCxnSpPr>
            <p:cNvPr id="597" name="Conector reto 271"/>
            <p:cNvCxnSpPr>
              <a:cxnSpLocks noChangeShapeType="1"/>
            </p:cNvCxnSpPr>
            <p:nvPr/>
          </p:nvCxnSpPr>
          <p:spPr bwMode="auto">
            <a:xfrm>
              <a:off x="6389688" y="2709863"/>
              <a:ext cx="436562" cy="70961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8" name="Forma livre 597"/>
            <p:cNvSpPr/>
            <p:nvPr/>
          </p:nvSpPr>
          <p:spPr bwMode="auto">
            <a:xfrm>
              <a:off x="2578100" y="2862263"/>
              <a:ext cx="1552575" cy="1858962"/>
            </a:xfrm>
            <a:custGeom>
              <a:avLst/>
              <a:gdLst>
                <a:gd name="connsiteX0" fmla="*/ 0 w 972151"/>
                <a:gd name="connsiteY0" fmla="*/ 0 h 1376413"/>
                <a:gd name="connsiteX1" fmla="*/ 0 w 972151"/>
                <a:gd name="connsiteY1" fmla="*/ 182880 h 1376413"/>
                <a:gd name="connsiteX2" fmla="*/ 972151 w 972151"/>
                <a:gd name="connsiteY2" fmla="*/ 1241659 h 1376413"/>
                <a:gd name="connsiteX3" fmla="*/ 972151 w 972151"/>
                <a:gd name="connsiteY3" fmla="*/ 1376413 h 137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151" h="1376413">
                  <a:moveTo>
                    <a:pt x="0" y="0"/>
                  </a:moveTo>
                  <a:lnTo>
                    <a:pt x="0" y="182880"/>
                  </a:lnTo>
                  <a:lnTo>
                    <a:pt x="972151" y="1241659"/>
                  </a:lnTo>
                  <a:lnTo>
                    <a:pt x="972151" y="1376413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pSp>
          <p:nvGrpSpPr>
            <p:cNvPr id="599" name="Grupo 1"/>
            <p:cNvGrpSpPr>
              <a:grpSpLocks/>
            </p:cNvGrpSpPr>
            <p:nvPr/>
          </p:nvGrpSpPr>
          <p:grpSpPr bwMode="auto">
            <a:xfrm>
              <a:off x="4068763" y="4699000"/>
              <a:ext cx="138112" cy="152400"/>
              <a:chOff x="2057624" y="3431339"/>
              <a:chExt cx="138112" cy="152400"/>
            </a:xfrm>
          </p:grpSpPr>
          <p:sp>
            <p:nvSpPr>
              <p:cNvPr id="776" name="Rectangle 577"/>
              <p:cNvSpPr>
                <a:spLocks noChangeAspect="1" noChangeArrowheads="1"/>
              </p:cNvSpPr>
              <p:nvPr/>
            </p:nvSpPr>
            <p:spPr bwMode="auto">
              <a:xfrm rot="-5400000">
                <a:off x="2050480" y="3438483"/>
                <a:ext cx="152400" cy="138112"/>
              </a:xfrm>
              <a:prstGeom prst="rect">
                <a:avLst/>
              </a:prstGeom>
              <a:solidFill>
                <a:srgbClr val="AFE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pt-BR" altLang="pt-BR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77" name="AutoShape 578"/>
              <p:cNvSpPr>
                <a:spLocks noChangeAspect="1" noChangeArrowheads="1"/>
              </p:cNvSpPr>
              <p:nvPr/>
            </p:nvSpPr>
            <p:spPr bwMode="auto">
              <a:xfrm>
                <a:off x="2094136" y="3469439"/>
                <a:ext cx="79375" cy="74613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778" name="Line 579"/>
              <p:cNvSpPr>
                <a:spLocks noChangeAspect="1" noChangeShapeType="1"/>
              </p:cNvSpPr>
              <p:nvPr/>
            </p:nvSpPr>
            <p:spPr bwMode="auto">
              <a:xfrm rot="16200000">
                <a:off x="2133824" y="3439276"/>
                <a:ext cx="0" cy="60325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779" name="Line 580"/>
              <p:cNvSpPr>
                <a:spLocks noChangeShapeType="1"/>
              </p:cNvSpPr>
              <p:nvPr/>
            </p:nvSpPr>
            <p:spPr bwMode="auto">
              <a:xfrm rot="10800000">
                <a:off x="2124299" y="3442452"/>
                <a:ext cx="9525" cy="26987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</p:grpSp>
        <p:grpSp>
          <p:nvGrpSpPr>
            <p:cNvPr id="600" name="Grupo 1"/>
            <p:cNvGrpSpPr>
              <a:grpSpLocks/>
            </p:cNvGrpSpPr>
            <p:nvPr/>
          </p:nvGrpSpPr>
          <p:grpSpPr bwMode="auto">
            <a:xfrm>
              <a:off x="4443413" y="4906963"/>
              <a:ext cx="138112" cy="152400"/>
              <a:chOff x="2057624" y="3431337"/>
              <a:chExt cx="138112" cy="152400"/>
            </a:xfrm>
          </p:grpSpPr>
          <p:sp>
            <p:nvSpPr>
              <p:cNvPr id="772" name="Rectangle 577"/>
              <p:cNvSpPr>
                <a:spLocks noChangeAspect="1" noChangeArrowheads="1"/>
              </p:cNvSpPr>
              <p:nvPr/>
            </p:nvSpPr>
            <p:spPr bwMode="auto">
              <a:xfrm rot="-5400000">
                <a:off x="2050480" y="3438481"/>
                <a:ext cx="152400" cy="138112"/>
              </a:xfrm>
              <a:prstGeom prst="rect">
                <a:avLst/>
              </a:prstGeom>
              <a:solidFill>
                <a:srgbClr val="AFE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pt-BR" altLang="pt-BR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73" name="AutoShape 578"/>
              <p:cNvSpPr>
                <a:spLocks noChangeAspect="1" noChangeArrowheads="1"/>
              </p:cNvSpPr>
              <p:nvPr/>
            </p:nvSpPr>
            <p:spPr bwMode="auto">
              <a:xfrm>
                <a:off x="2092549" y="3466262"/>
                <a:ext cx="79375" cy="74612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774" name="Line 579"/>
              <p:cNvSpPr>
                <a:spLocks noChangeAspect="1" noChangeShapeType="1"/>
              </p:cNvSpPr>
              <p:nvPr/>
            </p:nvSpPr>
            <p:spPr bwMode="auto">
              <a:xfrm rot="16200000">
                <a:off x="2132237" y="3436099"/>
                <a:ext cx="0" cy="60325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775" name="Line 580"/>
              <p:cNvSpPr>
                <a:spLocks noChangeShapeType="1"/>
              </p:cNvSpPr>
              <p:nvPr/>
            </p:nvSpPr>
            <p:spPr bwMode="auto">
              <a:xfrm rot="10800000">
                <a:off x="2122711" y="3439274"/>
                <a:ext cx="9525" cy="26988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</p:grpSp>
        <p:sp>
          <p:nvSpPr>
            <p:cNvPr id="601" name="Oval 74"/>
            <p:cNvSpPr>
              <a:spLocks noChangeAspect="1" noChangeArrowheads="1"/>
            </p:cNvSpPr>
            <p:nvPr/>
          </p:nvSpPr>
          <p:spPr bwMode="auto">
            <a:xfrm rot="21000000">
              <a:off x="6746875" y="4008438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02" name="Text Box 202"/>
            <p:cNvSpPr txBox="1">
              <a:spLocks noChangeArrowheads="1"/>
            </p:cNvSpPr>
            <p:nvPr/>
          </p:nvSpPr>
          <p:spPr bwMode="auto">
            <a:xfrm>
              <a:off x="1601788" y="2238375"/>
              <a:ext cx="838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latin typeface="Tahoma" panose="020B0604030504040204" pitchFamily="34" charset="0"/>
                  <a:cs typeface="Tahoma" panose="020B0604030504040204" pitchFamily="34" charset="0"/>
                </a:rPr>
                <a:t>Man</a:t>
              </a:r>
            </a:p>
          </p:txBody>
        </p:sp>
        <p:sp>
          <p:nvSpPr>
            <p:cNvPr id="603" name="Text Box 364"/>
            <p:cNvSpPr txBox="1">
              <a:spLocks noChangeArrowheads="1"/>
            </p:cNvSpPr>
            <p:nvPr/>
          </p:nvSpPr>
          <p:spPr bwMode="auto">
            <a:xfrm>
              <a:off x="3921125" y="4786313"/>
              <a:ext cx="5778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b="1">
                  <a:latin typeface="Arial Narrow" panose="020B0606020202030204" pitchFamily="34" charset="0"/>
                </a:rPr>
                <a:t>Estreito</a:t>
              </a:r>
            </a:p>
          </p:txBody>
        </p:sp>
        <p:sp>
          <p:nvSpPr>
            <p:cNvPr id="604" name="Text Box 364"/>
            <p:cNvSpPr txBox="1">
              <a:spLocks noChangeArrowheads="1"/>
            </p:cNvSpPr>
            <p:nvPr/>
          </p:nvSpPr>
          <p:spPr bwMode="auto">
            <a:xfrm>
              <a:off x="4295775" y="5005388"/>
              <a:ext cx="4746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b="1">
                  <a:latin typeface="Arial Narrow" panose="020B0606020202030204" pitchFamily="34" charset="0"/>
                </a:rPr>
                <a:t>T. Rio</a:t>
              </a:r>
            </a:p>
          </p:txBody>
        </p:sp>
        <p:grpSp>
          <p:nvGrpSpPr>
            <p:cNvPr id="605" name="Grupo 224"/>
            <p:cNvGrpSpPr>
              <a:grpSpLocks/>
            </p:cNvGrpSpPr>
            <p:nvPr/>
          </p:nvGrpSpPr>
          <p:grpSpPr bwMode="auto">
            <a:xfrm>
              <a:off x="2501900" y="2705100"/>
              <a:ext cx="138113" cy="152400"/>
              <a:chOff x="2897188" y="1954214"/>
              <a:chExt cx="138112" cy="152400"/>
            </a:xfrm>
          </p:grpSpPr>
          <p:sp>
            <p:nvSpPr>
              <p:cNvPr id="768" name="Rectangle 577"/>
              <p:cNvSpPr>
                <a:spLocks noChangeAspect="1" noChangeArrowheads="1"/>
              </p:cNvSpPr>
              <p:nvPr/>
            </p:nvSpPr>
            <p:spPr bwMode="auto">
              <a:xfrm rot="5400000">
                <a:off x="2890044" y="1961358"/>
                <a:ext cx="152400" cy="138112"/>
              </a:xfrm>
              <a:prstGeom prst="rect">
                <a:avLst/>
              </a:prstGeom>
              <a:solidFill>
                <a:srgbClr val="AFE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pt-BR" altLang="pt-BR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69" name="AutoShape 578"/>
              <p:cNvSpPr>
                <a:spLocks noChangeAspect="1" noChangeArrowheads="1"/>
              </p:cNvSpPr>
              <p:nvPr/>
            </p:nvSpPr>
            <p:spPr bwMode="auto">
              <a:xfrm rot="10800000">
                <a:off x="2932113" y="1978027"/>
                <a:ext cx="79374" cy="74612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770" name="Line 580"/>
              <p:cNvSpPr>
                <a:spLocks noChangeShapeType="1"/>
              </p:cNvSpPr>
              <p:nvPr/>
            </p:nvSpPr>
            <p:spPr bwMode="auto">
              <a:xfrm>
                <a:off x="2967037" y="2052639"/>
                <a:ext cx="9525" cy="26988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cxnSp>
            <p:nvCxnSpPr>
              <p:cNvPr id="771" name="Conector reto 770"/>
              <p:cNvCxnSpPr/>
              <p:nvPr/>
            </p:nvCxnSpPr>
            <p:spPr bwMode="auto">
              <a:xfrm rot="10800000">
                <a:off x="2928938" y="2057402"/>
                <a:ext cx="746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6" name="Grupo 240"/>
            <p:cNvGrpSpPr>
              <a:grpSpLocks/>
            </p:cNvGrpSpPr>
            <p:nvPr/>
          </p:nvGrpSpPr>
          <p:grpSpPr bwMode="auto">
            <a:xfrm>
              <a:off x="2725738" y="2717800"/>
              <a:ext cx="138112" cy="152400"/>
              <a:chOff x="2897188" y="1954214"/>
              <a:chExt cx="138112" cy="152400"/>
            </a:xfrm>
          </p:grpSpPr>
          <p:sp>
            <p:nvSpPr>
              <p:cNvPr id="764" name="Rectangle 577"/>
              <p:cNvSpPr>
                <a:spLocks noChangeAspect="1" noChangeArrowheads="1"/>
              </p:cNvSpPr>
              <p:nvPr/>
            </p:nvSpPr>
            <p:spPr bwMode="auto">
              <a:xfrm rot="5400000">
                <a:off x="2890044" y="1961358"/>
                <a:ext cx="152400" cy="138112"/>
              </a:xfrm>
              <a:prstGeom prst="rect">
                <a:avLst/>
              </a:prstGeom>
              <a:solidFill>
                <a:srgbClr val="AFE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pt-BR" altLang="pt-BR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65" name="AutoShape 578"/>
              <p:cNvSpPr>
                <a:spLocks noChangeAspect="1" noChangeArrowheads="1"/>
              </p:cNvSpPr>
              <p:nvPr/>
            </p:nvSpPr>
            <p:spPr bwMode="auto">
              <a:xfrm rot="10800000">
                <a:off x="2932113" y="1978027"/>
                <a:ext cx="79375" cy="74612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766" name="Line 580"/>
              <p:cNvSpPr>
                <a:spLocks noChangeShapeType="1"/>
              </p:cNvSpPr>
              <p:nvPr/>
            </p:nvSpPr>
            <p:spPr bwMode="auto">
              <a:xfrm>
                <a:off x="2967038" y="2052639"/>
                <a:ext cx="9525" cy="26988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cxnSp>
            <p:nvCxnSpPr>
              <p:cNvPr id="767" name="Conector reto 766"/>
              <p:cNvCxnSpPr/>
              <p:nvPr/>
            </p:nvCxnSpPr>
            <p:spPr bwMode="auto">
              <a:xfrm rot="10800000">
                <a:off x="2928938" y="2057402"/>
                <a:ext cx="746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7" name="Forma livre 3"/>
            <p:cNvSpPr>
              <a:spLocks/>
            </p:cNvSpPr>
            <p:nvPr/>
          </p:nvSpPr>
          <p:spPr bwMode="auto">
            <a:xfrm>
              <a:off x="4460875" y="1847850"/>
              <a:ext cx="1481138" cy="355600"/>
            </a:xfrm>
            <a:custGeom>
              <a:avLst/>
              <a:gdLst>
                <a:gd name="T0" fmla="*/ 63262484 w 1282700"/>
                <a:gd name="T1" fmla="*/ 60362936 h 292100"/>
                <a:gd name="T2" fmla="*/ 24428160 w 1282700"/>
                <a:gd name="T3" fmla="*/ 0 h 292100"/>
                <a:gd name="T4" fmla="*/ 0 w 1282700"/>
                <a:gd name="T5" fmla="*/ 26244729 h 2921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2700" h="292100">
                  <a:moveTo>
                    <a:pt x="1282700" y="292100"/>
                  </a:moveTo>
                  <a:lnTo>
                    <a:pt x="495300" y="0"/>
                  </a:lnTo>
                  <a:lnTo>
                    <a:pt x="0" y="127000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608" name="Forma livre 4"/>
            <p:cNvSpPr>
              <a:spLocks/>
            </p:cNvSpPr>
            <p:nvPr/>
          </p:nvSpPr>
          <p:spPr bwMode="auto">
            <a:xfrm>
              <a:off x="4403725" y="1766888"/>
              <a:ext cx="1741488" cy="423862"/>
            </a:xfrm>
            <a:custGeom>
              <a:avLst/>
              <a:gdLst>
                <a:gd name="T0" fmla="*/ 487408235 w 1403350"/>
                <a:gd name="T1" fmla="*/ 65090475 h 349250"/>
                <a:gd name="T2" fmla="*/ 163204416 w 1403350"/>
                <a:gd name="T3" fmla="*/ 0 h 349250"/>
                <a:gd name="T4" fmla="*/ 0 w 1403350"/>
                <a:gd name="T5" fmla="*/ 29586353 h 349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3350" h="349250">
                  <a:moveTo>
                    <a:pt x="1403350" y="349250"/>
                  </a:moveTo>
                  <a:lnTo>
                    <a:pt x="469900" y="0"/>
                  </a:lnTo>
                  <a:lnTo>
                    <a:pt x="0" y="158750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609" name="Forma livre 244"/>
            <p:cNvSpPr>
              <a:spLocks/>
            </p:cNvSpPr>
            <p:nvPr/>
          </p:nvSpPr>
          <p:spPr bwMode="auto">
            <a:xfrm>
              <a:off x="4568825" y="2184400"/>
              <a:ext cx="876300" cy="169863"/>
            </a:xfrm>
            <a:custGeom>
              <a:avLst/>
              <a:gdLst>
                <a:gd name="T0" fmla="*/ 0 w 818706"/>
                <a:gd name="T1" fmla="*/ 194 h 212651"/>
                <a:gd name="T2" fmla="*/ 1478484 w 818706"/>
                <a:gd name="T3" fmla="*/ 0 h 212651"/>
                <a:gd name="T4" fmla="*/ 4216451 w 818706"/>
                <a:gd name="T5" fmla="*/ 486 h 212651"/>
                <a:gd name="T6" fmla="*/ 0 60000 65536"/>
                <a:gd name="T7" fmla="*/ 0 60000 65536"/>
                <a:gd name="T8" fmla="*/ 0 60000 65536"/>
                <a:gd name="T9" fmla="*/ 0 w 818706"/>
                <a:gd name="T10" fmla="*/ 0 h 212651"/>
                <a:gd name="T11" fmla="*/ 818706 w 818706"/>
                <a:gd name="T12" fmla="*/ 212651 h 2126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8706" h="212651">
                  <a:moveTo>
                    <a:pt x="0" y="85061"/>
                  </a:moveTo>
                  <a:lnTo>
                    <a:pt x="287079" y="0"/>
                  </a:lnTo>
                  <a:lnTo>
                    <a:pt x="818706" y="212651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0" name="Forma livre 245"/>
            <p:cNvSpPr>
              <a:spLocks/>
            </p:cNvSpPr>
            <p:nvPr/>
          </p:nvSpPr>
          <p:spPr bwMode="auto">
            <a:xfrm>
              <a:off x="4586288" y="2101850"/>
              <a:ext cx="911225" cy="215900"/>
            </a:xfrm>
            <a:custGeom>
              <a:avLst/>
              <a:gdLst>
                <a:gd name="T0" fmla="*/ 0 w 903768"/>
                <a:gd name="T1" fmla="*/ 19974 h 223284"/>
                <a:gd name="T2" fmla="*/ 360788 w 903768"/>
                <a:gd name="T3" fmla="*/ 0 h 223284"/>
                <a:gd name="T4" fmla="*/ 989253 w 903768"/>
                <a:gd name="T5" fmla="*/ 41948 h 223284"/>
                <a:gd name="T6" fmla="*/ 0 60000 65536"/>
                <a:gd name="T7" fmla="*/ 0 60000 65536"/>
                <a:gd name="T8" fmla="*/ 0 60000 65536"/>
                <a:gd name="T9" fmla="*/ 0 w 903768"/>
                <a:gd name="T10" fmla="*/ 0 h 223284"/>
                <a:gd name="T11" fmla="*/ 903768 w 903768"/>
                <a:gd name="T12" fmla="*/ 223284 h 223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3768" h="223284">
                  <a:moveTo>
                    <a:pt x="0" y="106326"/>
                  </a:moveTo>
                  <a:lnTo>
                    <a:pt x="329610" y="0"/>
                  </a:lnTo>
                  <a:lnTo>
                    <a:pt x="903768" y="223284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1" name="Text Box 364"/>
            <p:cNvSpPr txBox="1">
              <a:spLocks noChangeArrowheads="1"/>
            </p:cNvSpPr>
            <p:nvPr/>
          </p:nvSpPr>
          <p:spPr bwMode="auto">
            <a:xfrm>
              <a:off x="3773488" y="1879600"/>
              <a:ext cx="6381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Bacabeira</a:t>
              </a:r>
            </a:p>
          </p:txBody>
        </p:sp>
        <p:cxnSp>
          <p:nvCxnSpPr>
            <p:cNvPr id="612" name="Conector reto 175"/>
            <p:cNvCxnSpPr>
              <a:cxnSpLocks noChangeShapeType="1"/>
            </p:cNvCxnSpPr>
            <p:nvPr/>
          </p:nvCxnSpPr>
          <p:spPr bwMode="auto">
            <a:xfrm>
              <a:off x="6221413" y="3470275"/>
              <a:ext cx="668337" cy="317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3" name="Text Box 202"/>
            <p:cNvSpPr txBox="1">
              <a:spLocks noChangeArrowheads="1"/>
            </p:cNvSpPr>
            <p:nvPr/>
          </p:nvSpPr>
          <p:spPr bwMode="auto">
            <a:xfrm>
              <a:off x="6069013" y="219075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400" b="1" dirty="0">
                  <a:latin typeface="Tahoma" panose="020B0604030504040204" pitchFamily="34" charset="0"/>
                  <a:cs typeface="Tahoma" panose="020B0604030504040204" pitchFamily="34" charset="0"/>
                </a:rPr>
                <a:t>NE</a:t>
              </a:r>
            </a:p>
          </p:txBody>
        </p:sp>
        <p:sp>
          <p:nvSpPr>
            <p:cNvPr id="614" name="Rectangle 16"/>
            <p:cNvSpPr>
              <a:spLocks noChangeArrowheads="1"/>
            </p:cNvSpPr>
            <p:nvPr/>
          </p:nvSpPr>
          <p:spPr bwMode="auto">
            <a:xfrm>
              <a:off x="3948113" y="4046538"/>
              <a:ext cx="352425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S. Mesa</a:t>
              </a:r>
            </a:p>
          </p:txBody>
        </p:sp>
        <p:sp>
          <p:nvSpPr>
            <p:cNvPr id="615" name="Text Box 364"/>
            <p:cNvSpPr txBox="1">
              <a:spLocks noChangeArrowheads="1"/>
            </p:cNvSpPr>
            <p:nvPr/>
          </p:nvSpPr>
          <p:spPr bwMode="auto">
            <a:xfrm>
              <a:off x="3322638" y="2919413"/>
              <a:ext cx="603250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S. Pelada</a:t>
              </a:r>
            </a:p>
          </p:txBody>
        </p:sp>
        <p:cxnSp>
          <p:nvCxnSpPr>
            <p:cNvPr id="616" name="Conector reto 156"/>
            <p:cNvCxnSpPr>
              <a:cxnSpLocks noChangeShapeType="1"/>
              <a:stCxn id="618" idx="2"/>
              <a:endCxn id="650" idx="5"/>
            </p:cNvCxnSpPr>
            <p:nvPr/>
          </p:nvCxnSpPr>
          <p:spPr bwMode="auto">
            <a:xfrm flipH="1">
              <a:off x="4316413" y="3130550"/>
              <a:ext cx="509587" cy="968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" name="Conector reto 156"/>
            <p:cNvCxnSpPr>
              <a:cxnSpLocks noChangeShapeType="1"/>
              <a:endCxn id="618" idx="7"/>
            </p:cNvCxnSpPr>
            <p:nvPr/>
          </p:nvCxnSpPr>
          <p:spPr bwMode="auto">
            <a:xfrm flipH="1">
              <a:off x="4902200" y="2590800"/>
              <a:ext cx="593725" cy="5080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8" name="Oval 74"/>
            <p:cNvSpPr>
              <a:spLocks noChangeAspect="1" noChangeArrowheads="1"/>
            </p:cNvSpPr>
            <p:nvPr/>
          </p:nvSpPr>
          <p:spPr bwMode="auto">
            <a:xfrm>
              <a:off x="4824413" y="3084513"/>
              <a:ext cx="90487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19" name="Text Box 364"/>
            <p:cNvSpPr txBox="1">
              <a:spLocks noChangeArrowheads="1"/>
            </p:cNvSpPr>
            <p:nvPr/>
          </p:nvSpPr>
          <p:spPr bwMode="auto">
            <a:xfrm>
              <a:off x="4595813" y="3116263"/>
              <a:ext cx="53022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Gilbués</a:t>
              </a:r>
            </a:p>
          </p:txBody>
        </p:sp>
        <p:cxnSp>
          <p:nvCxnSpPr>
            <p:cNvPr id="620" name="Conector reto 156"/>
            <p:cNvCxnSpPr>
              <a:cxnSpLocks noChangeShapeType="1"/>
              <a:endCxn id="596" idx="7"/>
            </p:cNvCxnSpPr>
            <p:nvPr/>
          </p:nvCxnSpPr>
          <p:spPr bwMode="auto">
            <a:xfrm flipH="1">
              <a:off x="5572125" y="2686050"/>
              <a:ext cx="279400" cy="5969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" name="Conector reto 308"/>
            <p:cNvCxnSpPr>
              <a:cxnSpLocks noChangeShapeType="1"/>
              <a:stCxn id="596" idx="3"/>
              <a:endCxn id="635" idx="6"/>
            </p:cNvCxnSpPr>
            <p:nvPr/>
          </p:nvCxnSpPr>
          <p:spPr bwMode="auto">
            <a:xfrm flipH="1">
              <a:off x="5027613" y="3346450"/>
              <a:ext cx="481012" cy="2936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22" name="Grupo 20"/>
            <p:cNvGrpSpPr>
              <a:grpSpLocks/>
            </p:cNvGrpSpPr>
            <p:nvPr/>
          </p:nvGrpSpPr>
          <p:grpSpPr bwMode="auto">
            <a:xfrm>
              <a:off x="4141788" y="3640138"/>
              <a:ext cx="793750" cy="395287"/>
              <a:chOff x="2517942" y="5226746"/>
              <a:chExt cx="794552" cy="394688"/>
            </a:xfrm>
          </p:grpSpPr>
          <p:cxnSp>
            <p:nvCxnSpPr>
              <p:cNvPr id="762" name="Conector reto 17"/>
              <p:cNvCxnSpPr>
                <a:cxnSpLocks noChangeShapeType="1"/>
                <a:stCxn id="635" idx="2"/>
              </p:cNvCxnSpPr>
              <p:nvPr/>
            </p:nvCxnSpPr>
            <p:spPr bwMode="auto">
              <a:xfrm flipH="1">
                <a:off x="2987674" y="5226746"/>
                <a:ext cx="324820" cy="29434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3" name="Conector reto 19"/>
              <p:cNvCxnSpPr>
                <a:cxnSpLocks noChangeShapeType="1"/>
              </p:cNvCxnSpPr>
              <p:nvPr/>
            </p:nvCxnSpPr>
            <p:spPr bwMode="auto">
              <a:xfrm flipH="1">
                <a:off x="2517942" y="5519239"/>
                <a:ext cx="479707" cy="10219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3" name="Grupo 57"/>
            <p:cNvGrpSpPr>
              <a:grpSpLocks/>
            </p:cNvGrpSpPr>
            <p:nvPr/>
          </p:nvGrpSpPr>
          <p:grpSpPr bwMode="auto">
            <a:xfrm>
              <a:off x="4373563" y="2449513"/>
              <a:ext cx="1039812" cy="381000"/>
              <a:chOff x="2749769" y="4035498"/>
              <a:chExt cx="1039694" cy="381904"/>
            </a:xfrm>
          </p:grpSpPr>
          <p:cxnSp>
            <p:nvCxnSpPr>
              <p:cNvPr id="760" name="Conector reto 177"/>
              <p:cNvCxnSpPr>
                <a:cxnSpLocks noChangeShapeType="1"/>
                <a:stCxn id="643" idx="4"/>
              </p:cNvCxnSpPr>
              <p:nvPr/>
            </p:nvCxnSpPr>
            <p:spPr bwMode="auto">
              <a:xfrm>
                <a:off x="2749769" y="4378193"/>
                <a:ext cx="302711" cy="3673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1" name="Conector reto 177"/>
              <p:cNvCxnSpPr>
                <a:cxnSpLocks noChangeShapeType="1"/>
                <a:endCxn id="531" idx="2"/>
              </p:cNvCxnSpPr>
              <p:nvPr/>
            </p:nvCxnSpPr>
            <p:spPr bwMode="auto">
              <a:xfrm flipV="1">
                <a:off x="3042522" y="4035498"/>
                <a:ext cx="746941" cy="38190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4" name="Grupo 324"/>
            <p:cNvGrpSpPr>
              <a:grpSpLocks/>
            </p:cNvGrpSpPr>
            <p:nvPr/>
          </p:nvGrpSpPr>
          <p:grpSpPr bwMode="auto">
            <a:xfrm>
              <a:off x="4327525" y="2360613"/>
              <a:ext cx="1131888" cy="409575"/>
              <a:chOff x="2785106" y="4034636"/>
              <a:chExt cx="994732" cy="382639"/>
            </a:xfrm>
          </p:grpSpPr>
          <p:cxnSp>
            <p:nvCxnSpPr>
              <p:cNvPr id="758" name="Conector reto 177"/>
              <p:cNvCxnSpPr>
                <a:cxnSpLocks noChangeShapeType="1"/>
                <a:stCxn id="643" idx="2"/>
              </p:cNvCxnSpPr>
              <p:nvPr/>
            </p:nvCxnSpPr>
            <p:spPr bwMode="auto">
              <a:xfrm>
                <a:off x="2785106" y="4394986"/>
                <a:ext cx="259495" cy="2109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9" name="Conector reto 177"/>
              <p:cNvCxnSpPr>
                <a:cxnSpLocks noChangeShapeType="1"/>
              </p:cNvCxnSpPr>
              <p:nvPr/>
            </p:nvCxnSpPr>
            <p:spPr bwMode="auto">
              <a:xfrm flipV="1">
                <a:off x="3039299" y="4034636"/>
                <a:ext cx="740539" cy="38263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25" name="Oval 74"/>
            <p:cNvSpPr>
              <a:spLocks noChangeAspect="1" noChangeArrowheads="1"/>
            </p:cNvSpPr>
            <p:nvPr/>
          </p:nvSpPr>
          <p:spPr bwMode="auto">
            <a:xfrm>
              <a:off x="6143625" y="3411538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grpSp>
          <p:nvGrpSpPr>
            <p:cNvPr id="626" name="Grupo 11"/>
            <p:cNvGrpSpPr>
              <a:grpSpLocks/>
            </p:cNvGrpSpPr>
            <p:nvPr/>
          </p:nvGrpSpPr>
          <p:grpSpPr bwMode="auto">
            <a:xfrm rot="618249">
              <a:off x="4103688" y="3611563"/>
              <a:ext cx="131762" cy="423862"/>
              <a:chOff x="8028384" y="3700859"/>
              <a:chExt cx="288036" cy="1613105"/>
            </a:xfrm>
          </p:grpSpPr>
          <p:grpSp>
            <p:nvGrpSpPr>
              <p:cNvPr id="749" name="Grupo 9"/>
              <p:cNvGrpSpPr>
                <a:grpSpLocks/>
              </p:cNvGrpSpPr>
              <p:nvPr/>
            </p:nvGrpSpPr>
            <p:grpSpPr bwMode="auto">
              <a:xfrm>
                <a:off x="8028384" y="3700859"/>
                <a:ext cx="144018" cy="1606301"/>
                <a:chOff x="8028384" y="3700859"/>
                <a:chExt cx="144018" cy="1606301"/>
              </a:xfrm>
            </p:grpSpPr>
            <p:cxnSp>
              <p:nvCxnSpPr>
                <p:cNvPr id="755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143899"/>
                  <a:ext cx="0" cy="7120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6" name="Conector reto 1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28384" y="3700859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7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853531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750" name="Conector reto 179"/>
              <p:cNvCxnSpPr>
                <a:cxnSpLocks noChangeShapeType="1"/>
              </p:cNvCxnSpPr>
              <p:nvPr/>
            </p:nvCxnSpPr>
            <p:spPr bwMode="auto">
              <a:xfrm flipH="1">
                <a:off x="8172402" y="3702439"/>
                <a:ext cx="165" cy="161152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51" name="Grupo 246"/>
              <p:cNvGrpSpPr>
                <a:grpSpLocks/>
              </p:cNvGrpSpPr>
              <p:nvPr/>
            </p:nvGrpSpPr>
            <p:grpSpPr bwMode="auto">
              <a:xfrm flipH="1">
                <a:off x="8172402" y="3705119"/>
                <a:ext cx="144018" cy="1606301"/>
                <a:chOff x="8028384" y="3700859"/>
                <a:chExt cx="144018" cy="1606301"/>
              </a:xfrm>
            </p:grpSpPr>
            <p:cxnSp>
              <p:nvCxnSpPr>
                <p:cNvPr id="752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143899"/>
                  <a:ext cx="0" cy="7120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3" name="Conector reto 1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28384" y="3700859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4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853531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27" name="Grupo 255"/>
            <p:cNvGrpSpPr>
              <a:grpSpLocks/>
            </p:cNvGrpSpPr>
            <p:nvPr/>
          </p:nvGrpSpPr>
          <p:grpSpPr bwMode="auto">
            <a:xfrm rot="618249">
              <a:off x="4183063" y="3230563"/>
              <a:ext cx="131762" cy="396875"/>
              <a:chOff x="8028384" y="3700859"/>
              <a:chExt cx="288036" cy="1613109"/>
            </a:xfrm>
          </p:grpSpPr>
          <p:grpSp>
            <p:nvGrpSpPr>
              <p:cNvPr id="740" name="Grupo 256"/>
              <p:cNvGrpSpPr>
                <a:grpSpLocks/>
              </p:cNvGrpSpPr>
              <p:nvPr/>
            </p:nvGrpSpPr>
            <p:grpSpPr bwMode="auto">
              <a:xfrm>
                <a:off x="8028384" y="3700859"/>
                <a:ext cx="144018" cy="1606301"/>
                <a:chOff x="8028384" y="3700859"/>
                <a:chExt cx="144018" cy="1606301"/>
              </a:xfrm>
            </p:grpSpPr>
            <p:cxnSp>
              <p:nvCxnSpPr>
                <p:cNvPr id="746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143899"/>
                  <a:ext cx="0" cy="7120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7" name="Conector reto 1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28384" y="3700859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8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853531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741" name="Conector reto 179"/>
              <p:cNvCxnSpPr>
                <a:cxnSpLocks noChangeShapeType="1"/>
              </p:cNvCxnSpPr>
              <p:nvPr/>
            </p:nvCxnSpPr>
            <p:spPr bwMode="auto">
              <a:xfrm flipH="1">
                <a:off x="8172404" y="3702443"/>
                <a:ext cx="166" cy="161152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42" name="Grupo 259"/>
              <p:cNvGrpSpPr>
                <a:grpSpLocks/>
              </p:cNvGrpSpPr>
              <p:nvPr/>
            </p:nvGrpSpPr>
            <p:grpSpPr bwMode="auto">
              <a:xfrm flipH="1">
                <a:off x="8172402" y="3705119"/>
                <a:ext cx="144018" cy="1606301"/>
                <a:chOff x="8028384" y="3700859"/>
                <a:chExt cx="144018" cy="1606301"/>
              </a:xfrm>
            </p:grpSpPr>
            <p:cxnSp>
              <p:nvCxnSpPr>
                <p:cNvPr id="743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143899"/>
                  <a:ext cx="0" cy="7120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4" name="Conector reto 1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28384" y="3700859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5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853531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28" name="Grupo 274"/>
            <p:cNvGrpSpPr>
              <a:grpSpLocks/>
            </p:cNvGrpSpPr>
            <p:nvPr/>
          </p:nvGrpSpPr>
          <p:grpSpPr bwMode="auto">
            <a:xfrm rot="618249">
              <a:off x="4270375" y="2752725"/>
              <a:ext cx="133350" cy="423863"/>
              <a:chOff x="8028384" y="3700859"/>
              <a:chExt cx="288036" cy="1613105"/>
            </a:xfrm>
          </p:grpSpPr>
          <p:grpSp>
            <p:nvGrpSpPr>
              <p:cNvPr id="731" name="Grupo 291"/>
              <p:cNvGrpSpPr>
                <a:grpSpLocks/>
              </p:cNvGrpSpPr>
              <p:nvPr/>
            </p:nvGrpSpPr>
            <p:grpSpPr bwMode="auto">
              <a:xfrm>
                <a:off x="8028384" y="3700859"/>
                <a:ext cx="144018" cy="1606301"/>
                <a:chOff x="8028384" y="3700859"/>
                <a:chExt cx="144018" cy="1606301"/>
              </a:xfrm>
            </p:grpSpPr>
            <p:cxnSp>
              <p:nvCxnSpPr>
                <p:cNvPr id="737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143899"/>
                  <a:ext cx="0" cy="7120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8" name="Conector reto 1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28384" y="3700859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9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853531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732" name="Conector reto 179"/>
              <p:cNvCxnSpPr>
                <a:cxnSpLocks noChangeShapeType="1"/>
              </p:cNvCxnSpPr>
              <p:nvPr/>
            </p:nvCxnSpPr>
            <p:spPr bwMode="auto">
              <a:xfrm flipH="1">
                <a:off x="8172402" y="3702439"/>
                <a:ext cx="165" cy="161152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33" name="Grupo 311"/>
              <p:cNvGrpSpPr>
                <a:grpSpLocks/>
              </p:cNvGrpSpPr>
              <p:nvPr/>
            </p:nvGrpSpPr>
            <p:grpSpPr bwMode="auto">
              <a:xfrm flipH="1">
                <a:off x="8172402" y="3705119"/>
                <a:ext cx="144018" cy="1606301"/>
                <a:chOff x="8028384" y="3700859"/>
                <a:chExt cx="144018" cy="1606301"/>
              </a:xfrm>
            </p:grpSpPr>
            <p:cxnSp>
              <p:nvCxnSpPr>
                <p:cNvPr id="734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143899"/>
                  <a:ext cx="0" cy="71209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5" name="Conector reto 17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28384" y="3700859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6" name="Conector reto 179"/>
                <p:cNvCxnSpPr>
                  <a:cxnSpLocks noChangeShapeType="1"/>
                </p:cNvCxnSpPr>
                <p:nvPr/>
              </p:nvCxnSpPr>
              <p:spPr bwMode="auto">
                <a:xfrm>
                  <a:off x="8028384" y="4853531"/>
                  <a:ext cx="144018" cy="453629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629" name="Text Box 364"/>
            <p:cNvSpPr txBox="1">
              <a:spLocks noChangeArrowheads="1"/>
            </p:cNvSpPr>
            <p:nvPr/>
          </p:nvSpPr>
          <p:spPr bwMode="auto">
            <a:xfrm>
              <a:off x="2928938" y="2190750"/>
              <a:ext cx="3778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Tuc.</a:t>
              </a:r>
            </a:p>
          </p:txBody>
        </p:sp>
        <p:grpSp>
          <p:nvGrpSpPr>
            <p:cNvPr id="630" name="Grupo 54"/>
            <p:cNvGrpSpPr>
              <a:grpSpLocks/>
            </p:cNvGrpSpPr>
            <p:nvPr/>
          </p:nvGrpSpPr>
          <p:grpSpPr bwMode="auto">
            <a:xfrm rot="1854631">
              <a:off x="3806825" y="3051175"/>
              <a:ext cx="477838" cy="63500"/>
              <a:chOff x="6732240" y="4150710"/>
              <a:chExt cx="1014687" cy="358410"/>
            </a:xfrm>
          </p:grpSpPr>
          <p:grpSp>
            <p:nvGrpSpPr>
              <p:cNvPr id="723" name="Grupo 53"/>
              <p:cNvGrpSpPr>
                <a:grpSpLocks/>
              </p:cNvGrpSpPr>
              <p:nvPr/>
            </p:nvGrpSpPr>
            <p:grpSpPr bwMode="auto">
              <a:xfrm>
                <a:off x="6732240" y="4150710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28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9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0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24" name="Grupo 343"/>
              <p:cNvGrpSpPr>
                <a:grpSpLocks/>
              </p:cNvGrpSpPr>
              <p:nvPr/>
            </p:nvGrpSpPr>
            <p:grpSpPr bwMode="auto">
              <a:xfrm flipV="1">
                <a:off x="6732240" y="4324274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25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6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7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631" name="Oval 74"/>
            <p:cNvSpPr>
              <a:spLocks noChangeAspect="1" noChangeArrowheads="1"/>
            </p:cNvSpPr>
            <p:nvPr/>
          </p:nvSpPr>
          <p:spPr bwMode="auto">
            <a:xfrm>
              <a:off x="4348163" y="1960563"/>
              <a:ext cx="90487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32" name="Oval 74"/>
            <p:cNvSpPr>
              <a:spLocks noChangeAspect="1" noChangeArrowheads="1"/>
            </p:cNvSpPr>
            <p:nvPr/>
          </p:nvSpPr>
          <p:spPr bwMode="auto">
            <a:xfrm>
              <a:off x="4545013" y="2200275"/>
              <a:ext cx="90487" cy="904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grpSp>
          <p:nvGrpSpPr>
            <p:cNvPr id="633" name="Grupo 353"/>
            <p:cNvGrpSpPr>
              <a:grpSpLocks/>
            </p:cNvGrpSpPr>
            <p:nvPr/>
          </p:nvGrpSpPr>
          <p:grpSpPr bwMode="auto">
            <a:xfrm>
              <a:off x="2166938" y="2335213"/>
              <a:ext cx="541337" cy="49212"/>
              <a:chOff x="6732240" y="4150710"/>
              <a:chExt cx="1014687" cy="358410"/>
            </a:xfrm>
          </p:grpSpPr>
          <p:grpSp>
            <p:nvGrpSpPr>
              <p:cNvPr id="715" name="Grupo 354"/>
              <p:cNvGrpSpPr>
                <a:grpSpLocks/>
              </p:cNvGrpSpPr>
              <p:nvPr/>
            </p:nvGrpSpPr>
            <p:grpSpPr bwMode="auto">
              <a:xfrm>
                <a:off x="6732240" y="4150710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20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1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2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16" name="Grupo 355"/>
              <p:cNvGrpSpPr>
                <a:grpSpLocks/>
              </p:cNvGrpSpPr>
              <p:nvPr/>
            </p:nvGrpSpPr>
            <p:grpSpPr bwMode="auto">
              <a:xfrm flipV="1">
                <a:off x="6732240" y="4324274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17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8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9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634" name="Elipse 633"/>
            <p:cNvSpPr/>
            <p:nvPr/>
          </p:nvSpPr>
          <p:spPr bwMode="auto">
            <a:xfrm>
              <a:off x="1547813" y="2135188"/>
              <a:ext cx="631825" cy="503237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635" name="Oval 74"/>
            <p:cNvSpPr>
              <a:spLocks noChangeAspect="1" noChangeArrowheads="1"/>
            </p:cNvSpPr>
            <p:nvPr/>
          </p:nvSpPr>
          <p:spPr bwMode="auto">
            <a:xfrm>
              <a:off x="4935538" y="3594100"/>
              <a:ext cx="90487" cy="904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36" name="Oval 74"/>
            <p:cNvSpPr>
              <a:spLocks noChangeAspect="1" noChangeArrowheads="1"/>
            </p:cNvSpPr>
            <p:nvPr/>
          </p:nvSpPr>
          <p:spPr bwMode="auto">
            <a:xfrm>
              <a:off x="4098925" y="3990975"/>
              <a:ext cx="90488" cy="920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grpSp>
          <p:nvGrpSpPr>
            <p:cNvPr id="637" name="Grupo 262"/>
            <p:cNvGrpSpPr>
              <a:grpSpLocks/>
            </p:cNvGrpSpPr>
            <p:nvPr/>
          </p:nvGrpSpPr>
          <p:grpSpPr bwMode="auto">
            <a:xfrm rot="829160">
              <a:off x="2771775" y="2376488"/>
              <a:ext cx="328613" cy="46037"/>
              <a:chOff x="6732240" y="4150710"/>
              <a:chExt cx="1014687" cy="358410"/>
            </a:xfrm>
          </p:grpSpPr>
          <p:grpSp>
            <p:nvGrpSpPr>
              <p:cNvPr id="707" name="Grupo 265"/>
              <p:cNvGrpSpPr>
                <a:grpSpLocks/>
              </p:cNvGrpSpPr>
              <p:nvPr/>
            </p:nvGrpSpPr>
            <p:grpSpPr bwMode="auto">
              <a:xfrm>
                <a:off x="6732240" y="4150710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12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3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4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08" name="Grupo 271"/>
              <p:cNvGrpSpPr>
                <a:grpSpLocks/>
              </p:cNvGrpSpPr>
              <p:nvPr/>
            </p:nvGrpSpPr>
            <p:grpSpPr bwMode="auto">
              <a:xfrm flipV="1">
                <a:off x="6732240" y="4324274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09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0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1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38" name="Grupo 296"/>
            <p:cNvGrpSpPr>
              <a:grpSpLocks/>
            </p:cNvGrpSpPr>
            <p:nvPr/>
          </p:nvGrpSpPr>
          <p:grpSpPr bwMode="auto">
            <a:xfrm rot="803206">
              <a:off x="3556000" y="2554288"/>
              <a:ext cx="261938" cy="47625"/>
              <a:chOff x="6732240" y="4150710"/>
              <a:chExt cx="1014687" cy="358410"/>
            </a:xfrm>
          </p:grpSpPr>
          <p:grpSp>
            <p:nvGrpSpPr>
              <p:cNvPr id="699" name="Grupo 297"/>
              <p:cNvGrpSpPr>
                <a:grpSpLocks/>
              </p:cNvGrpSpPr>
              <p:nvPr/>
            </p:nvGrpSpPr>
            <p:grpSpPr bwMode="auto">
              <a:xfrm>
                <a:off x="6732240" y="4150710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04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5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6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00" name="Grupo 301"/>
              <p:cNvGrpSpPr>
                <a:grpSpLocks/>
              </p:cNvGrpSpPr>
              <p:nvPr/>
            </p:nvGrpSpPr>
            <p:grpSpPr bwMode="auto">
              <a:xfrm flipV="1">
                <a:off x="6732240" y="4324274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701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2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3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39" name="Grupo 27"/>
            <p:cNvGrpSpPr>
              <a:grpSpLocks/>
            </p:cNvGrpSpPr>
            <p:nvPr/>
          </p:nvGrpSpPr>
          <p:grpSpPr bwMode="auto">
            <a:xfrm rot="656346">
              <a:off x="3116263" y="2428875"/>
              <a:ext cx="409575" cy="106363"/>
              <a:chOff x="7805684" y="1276274"/>
              <a:chExt cx="1058131" cy="438033"/>
            </a:xfrm>
          </p:grpSpPr>
          <p:cxnSp>
            <p:nvCxnSpPr>
              <p:cNvPr id="687" name="Conector reto 177"/>
              <p:cNvCxnSpPr>
                <a:cxnSpLocks noChangeShapeType="1"/>
              </p:cNvCxnSpPr>
              <p:nvPr/>
            </p:nvCxnSpPr>
            <p:spPr bwMode="auto">
              <a:xfrm flipV="1">
                <a:off x="7964406" y="1280135"/>
                <a:ext cx="740687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8" name="Conector reto 177"/>
              <p:cNvCxnSpPr>
                <a:cxnSpLocks noChangeShapeType="1"/>
              </p:cNvCxnSpPr>
              <p:nvPr/>
            </p:nvCxnSpPr>
            <p:spPr bwMode="auto">
              <a:xfrm>
                <a:off x="7964406" y="1416418"/>
                <a:ext cx="740687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9" name="Conector reto 177"/>
              <p:cNvCxnSpPr>
                <a:cxnSpLocks noChangeShapeType="1"/>
              </p:cNvCxnSpPr>
              <p:nvPr/>
            </p:nvCxnSpPr>
            <p:spPr bwMode="auto">
              <a:xfrm>
                <a:off x="7969107" y="1564730"/>
                <a:ext cx="735986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0" name="Conector reto 177"/>
              <p:cNvCxnSpPr>
                <a:cxnSpLocks noChangeShapeType="1"/>
              </p:cNvCxnSpPr>
              <p:nvPr/>
            </p:nvCxnSpPr>
            <p:spPr bwMode="auto">
              <a:xfrm>
                <a:off x="7969107" y="1708746"/>
                <a:ext cx="735986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1" name="Conector reto 177"/>
              <p:cNvCxnSpPr>
                <a:cxnSpLocks noChangeShapeType="1"/>
              </p:cNvCxnSpPr>
              <p:nvPr/>
            </p:nvCxnSpPr>
            <p:spPr bwMode="auto">
              <a:xfrm flipV="1">
                <a:off x="7810385" y="1280136"/>
                <a:ext cx="154021" cy="22614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2" name="Conector reto 177"/>
              <p:cNvCxnSpPr>
                <a:cxnSpLocks noChangeShapeType="1"/>
              </p:cNvCxnSpPr>
              <p:nvPr/>
            </p:nvCxnSpPr>
            <p:spPr bwMode="auto">
              <a:xfrm flipV="1">
                <a:off x="7810385" y="1416418"/>
                <a:ext cx="154021" cy="8986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3" name="Conector reto 177"/>
              <p:cNvCxnSpPr>
                <a:cxnSpLocks noChangeShapeType="1"/>
              </p:cNvCxnSpPr>
              <p:nvPr/>
            </p:nvCxnSpPr>
            <p:spPr bwMode="auto">
              <a:xfrm>
                <a:off x="7805684" y="1487808"/>
                <a:ext cx="158722" cy="22649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4" name="Conector reto 177"/>
              <p:cNvCxnSpPr>
                <a:cxnSpLocks noChangeShapeType="1"/>
              </p:cNvCxnSpPr>
              <p:nvPr/>
            </p:nvCxnSpPr>
            <p:spPr bwMode="auto">
              <a:xfrm>
                <a:off x="7810385" y="1499210"/>
                <a:ext cx="158722" cy="6467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5" name="Conector reto 177"/>
              <p:cNvCxnSpPr>
                <a:cxnSpLocks noChangeShapeType="1"/>
              </p:cNvCxnSpPr>
              <p:nvPr/>
            </p:nvCxnSpPr>
            <p:spPr bwMode="auto">
              <a:xfrm>
                <a:off x="8705093" y="1276274"/>
                <a:ext cx="154021" cy="22614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6" name="Conector reto 177"/>
              <p:cNvCxnSpPr>
                <a:cxnSpLocks noChangeShapeType="1"/>
              </p:cNvCxnSpPr>
              <p:nvPr/>
            </p:nvCxnSpPr>
            <p:spPr bwMode="auto">
              <a:xfrm>
                <a:off x="8705093" y="1412556"/>
                <a:ext cx="154021" cy="8986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7" name="Conector reto 177"/>
              <p:cNvCxnSpPr>
                <a:cxnSpLocks noChangeShapeType="1"/>
              </p:cNvCxnSpPr>
              <p:nvPr/>
            </p:nvCxnSpPr>
            <p:spPr bwMode="auto">
              <a:xfrm flipV="1">
                <a:off x="8700392" y="1483946"/>
                <a:ext cx="158722" cy="22649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8" name="Conector reto 177"/>
              <p:cNvCxnSpPr>
                <a:cxnSpLocks noChangeShapeType="1"/>
              </p:cNvCxnSpPr>
              <p:nvPr/>
            </p:nvCxnSpPr>
            <p:spPr bwMode="auto">
              <a:xfrm flipV="1">
                <a:off x="8705093" y="1495348"/>
                <a:ext cx="158722" cy="6467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40" name="Oval 74"/>
            <p:cNvSpPr>
              <a:spLocks noChangeAspect="1" noChangeArrowheads="1"/>
            </p:cNvSpPr>
            <p:nvPr/>
          </p:nvSpPr>
          <p:spPr bwMode="auto">
            <a:xfrm>
              <a:off x="3070225" y="2406650"/>
              <a:ext cx="66675" cy="682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latin typeface="+mn-lt"/>
                <a:cs typeface="+mn-cs"/>
              </a:endParaRPr>
            </a:p>
          </p:txBody>
        </p:sp>
        <p:sp>
          <p:nvSpPr>
            <p:cNvPr id="641" name="Text Box 364"/>
            <p:cNvSpPr txBox="1">
              <a:spLocks noChangeArrowheads="1"/>
            </p:cNvSpPr>
            <p:nvPr/>
          </p:nvSpPr>
          <p:spPr bwMode="auto">
            <a:xfrm>
              <a:off x="3708400" y="2378075"/>
              <a:ext cx="6477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Itacaiúnas</a:t>
              </a:r>
            </a:p>
          </p:txBody>
        </p:sp>
        <p:cxnSp>
          <p:nvCxnSpPr>
            <p:cNvPr id="642" name="Conector reto 308"/>
            <p:cNvCxnSpPr>
              <a:cxnSpLocks noChangeShapeType="1"/>
            </p:cNvCxnSpPr>
            <p:nvPr/>
          </p:nvCxnSpPr>
          <p:spPr bwMode="auto">
            <a:xfrm flipH="1" flipV="1">
              <a:off x="3817938" y="2617788"/>
              <a:ext cx="522287" cy="1270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3" name="Oval 74"/>
            <p:cNvSpPr>
              <a:spLocks noChangeAspect="1" noChangeArrowheads="1"/>
            </p:cNvSpPr>
            <p:nvPr/>
          </p:nvSpPr>
          <p:spPr bwMode="auto">
            <a:xfrm>
              <a:off x="4327525" y="2700338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grpSp>
          <p:nvGrpSpPr>
            <p:cNvPr id="644" name="Grupo 421"/>
            <p:cNvGrpSpPr>
              <a:grpSpLocks/>
            </p:cNvGrpSpPr>
            <p:nvPr/>
          </p:nvGrpSpPr>
          <p:grpSpPr bwMode="auto">
            <a:xfrm rot="1573434" flipV="1">
              <a:off x="2676525" y="2628900"/>
              <a:ext cx="1150938" cy="65088"/>
              <a:chOff x="6732240" y="4150710"/>
              <a:chExt cx="1014687" cy="358410"/>
            </a:xfrm>
          </p:grpSpPr>
          <p:grpSp>
            <p:nvGrpSpPr>
              <p:cNvPr id="679" name="Grupo 422"/>
              <p:cNvGrpSpPr>
                <a:grpSpLocks/>
              </p:cNvGrpSpPr>
              <p:nvPr/>
            </p:nvGrpSpPr>
            <p:grpSpPr bwMode="auto">
              <a:xfrm>
                <a:off x="6732240" y="4150710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684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5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6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80" name="Grupo 423"/>
              <p:cNvGrpSpPr>
                <a:grpSpLocks/>
              </p:cNvGrpSpPr>
              <p:nvPr/>
            </p:nvGrpSpPr>
            <p:grpSpPr bwMode="auto">
              <a:xfrm flipV="1">
                <a:off x="6732240" y="4324274"/>
                <a:ext cx="1014687" cy="184846"/>
                <a:chOff x="6732240" y="4150710"/>
                <a:chExt cx="1014687" cy="184846"/>
              </a:xfrm>
            </p:grpSpPr>
            <p:cxnSp>
              <p:nvCxnSpPr>
                <p:cNvPr id="681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76256" y="4150710"/>
                  <a:ext cx="726655" cy="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2" name="Conector reto 1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2240" y="415071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3" name="Conector reto 15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602911" y="4155501"/>
                  <a:ext cx="144016" cy="180055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645" name="Oval 74"/>
            <p:cNvSpPr>
              <a:spLocks noChangeAspect="1" noChangeArrowheads="1"/>
            </p:cNvSpPr>
            <p:nvPr/>
          </p:nvSpPr>
          <p:spPr bwMode="auto">
            <a:xfrm>
              <a:off x="2673350" y="2322513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cxnSp>
          <p:nvCxnSpPr>
            <p:cNvPr id="646" name="Conector reto 156"/>
            <p:cNvCxnSpPr>
              <a:cxnSpLocks noChangeShapeType="1"/>
            </p:cNvCxnSpPr>
            <p:nvPr/>
          </p:nvCxnSpPr>
          <p:spPr bwMode="auto">
            <a:xfrm flipH="1">
              <a:off x="3802063" y="2581275"/>
              <a:ext cx="44450" cy="3889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7" name="Oval 74"/>
            <p:cNvSpPr>
              <a:spLocks noChangeAspect="1" noChangeArrowheads="1"/>
            </p:cNvSpPr>
            <p:nvPr/>
          </p:nvSpPr>
          <p:spPr bwMode="auto">
            <a:xfrm>
              <a:off x="3508375" y="2498725"/>
              <a:ext cx="68263" cy="682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latin typeface="+mn-lt"/>
                <a:cs typeface="+mn-cs"/>
              </a:endParaRPr>
            </a:p>
          </p:txBody>
        </p:sp>
        <p:sp>
          <p:nvSpPr>
            <p:cNvPr id="648" name="Oval 74"/>
            <p:cNvSpPr>
              <a:spLocks noChangeAspect="1" noChangeArrowheads="1"/>
            </p:cNvSpPr>
            <p:nvPr/>
          </p:nvSpPr>
          <p:spPr bwMode="auto">
            <a:xfrm>
              <a:off x="3811588" y="2581275"/>
              <a:ext cx="68262" cy="682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latin typeface="+mn-lt"/>
                <a:cs typeface="+mn-cs"/>
              </a:endParaRPr>
            </a:p>
          </p:txBody>
        </p:sp>
        <p:sp>
          <p:nvSpPr>
            <p:cNvPr id="649" name="Oval 74"/>
            <p:cNvSpPr>
              <a:spLocks noChangeAspect="1" noChangeArrowheads="1"/>
            </p:cNvSpPr>
            <p:nvPr/>
          </p:nvSpPr>
          <p:spPr bwMode="auto">
            <a:xfrm>
              <a:off x="3756025" y="2879725"/>
              <a:ext cx="90488" cy="904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50" name="Oval 74"/>
            <p:cNvSpPr>
              <a:spLocks noChangeAspect="1" noChangeArrowheads="1"/>
            </p:cNvSpPr>
            <p:nvPr/>
          </p:nvSpPr>
          <p:spPr bwMode="auto">
            <a:xfrm>
              <a:off x="4257675" y="3168650"/>
              <a:ext cx="68263" cy="666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latin typeface="+mn-lt"/>
                <a:cs typeface="+mn-cs"/>
              </a:endParaRPr>
            </a:p>
          </p:txBody>
        </p:sp>
        <p:sp>
          <p:nvSpPr>
            <p:cNvPr id="651" name="Rectangle 16"/>
            <p:cNvSpPr>
              <a:spLocks noChangeArrowheads="1"/>
            </p:cNvSpPr>
            <p:nvPr/>
          </p:nvSpPr>
          <p:spPr bwMode="auto">
            <a:xfrm>
              <a:off x="4506913" y="4149725"/>
              <a:ext cx="1905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Luz.</a:t>
              </a:r>
            </a:p>
          </p:txBody>
        </p:sp>
        <p:sp>
          <p:nvSpPr>
            <p:cNvPr id="652" name="Oval 74"/>
            <p:cNvSpPr>
              <a:spLocks noChangeAspect="1" noChangeArrowheads="1"/>
            </p:cNvSpPr>
            <p:nvPr/>
          </p:nvSpPr>
          <p:spPr bwMode="auto">
            <a:xfrm>
              <a:off x="4902200" y="4229100"/>
              <a:ext cx="90488" cy="904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53" name="Rectangle 16"/>
            <p:cNvSpPr>
              <a:spLocks noChangeArrowheads="1"/>
            </p:cNvSpPr>
            <p:nvPr/>
          </p:nvSpPr>
          <p:spPr bwMode="auto">
            <a:xfrm>
              <a:off x="4705350" y="4265613"/>
              <a:ext cx="203200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Pir.2</a:t>
              </a:r>
            </a:p>
          </p:txBody>
        </p:sp>
        <p:cxnSp>
          <p:nvCxnSpPr>
            <p:cNvPr id="654" name="Conector reto 148"/>
            <p:cNvCxnSpPr>
              <a:cxnSpLocks noChangeShapeType="1"/>
              <a:stCxn id="568" idx="2"/>
            </p:cNvCxnSpPr>
            <p:nvPr/>
          </p:nvCxnSpPr>
          <p:spPr bwMode="auto">
            <a:xfrm flipH="1">
              <a:off x="5673725" y="3968750"/>
              <a:ext cx="238125" cy="26511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" name="Oval 74"/>
            <p:cNvSpPr>
              <a:spLocks noChangeAspect="1" noChangeArrowheads="1"/>
            </p:cNvSpPr>
            <p:nvPr/>
          </p:nvSpPr>
          <p:spPr bwMode="auto">
            <a:xfrm>
              <a:off x="5287963" y="4543425"/>
              <a:ext cx="90487" cy="889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56" name="Rectangle 16"/>
            <p:cNvSpPr>
              <a:spLocks noChangeArrowheads="1"/>
            </p:cNvSpPr>
            <p:nvPr/>
          </p:nvSpPr>
          <p:spPr bwMode="auto">
            <a:xfrm>
              <a:off x="4956175" y="4521200"/>
              <a:ext cx="3048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P.Jusc</a:t>
              </a:r>
            </a:p>
          </p:txBody>
        </p:sp>
        <p:sp>
          <p:nvSpPr>
            <p:cNvPr id="657" name="Oval 74"/>
            <p:cNvSpPr>
              <a:spLocks noChangeAspect="1" noChangeArrowheads="1"/>
            </p:cNvSpPr>
            <p:nvPr/>
          </p:nvSpPr>
          <p:spPr bwMode="auto">
            <a:xfrm>
              <a:off x="5511800" y="4921250"/>
              <a:ext cx="90488" cy="904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58" name="Rectangle 16"/>
            <p:cNvSpPr>
              <a:spLocks noChangeArrowheads="1"/>
            </p:cNvSpPr>
            <p:nvPr/>
          </p:nvSpPr>
          <p:spPr bwMode="auto">
            <a:xfrm>
              <a:off x="5165725" y="4878388"/>
              <a:ext cx="309563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Mutum</a:t>
              </a:r>
            </a:p>
          </p:txBody>
        </p:sp>
        <p:sp>
          <p:nvSpPr>
            <p:cNvPr id="659" name="Oval 74"/>
            <p:cNvSpPr>
              <a:spLocks noChangeAspect="1" noChangeArrowheads="1"/>
            </p:cNvSpPr>
            <p:nvPr/>
          </p:nvSpPr>
          <p:spPr bwMode="auto">
            <a:xfrm>
              <a:off x="4618038" y="4095750"/>
              <a:ext cx="90487" cy="904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cxnSp>
          <p:nvCxnSpPr>
            <p:cNvPr id="660" name="Conector reto 203"/>
            <p:cNvCxnSpPr>
              <a:cxnSpLocks noChangeShapeType="1"/>
              <a:endCxn id="584" idx="7"/>
            </p:cNvCxnSpPr>
            <p:nvPr/>
          </p:nvCxnSpPr>
          <p:spPr bwMode="auto">
            <a:xfrm flipH="1">
              <a:off x="6959600" y="3341688"/>
              <a:ext cx="98425" cy="14128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1" name="Oval 74"/>
            <p:cNvSpPr>
              <a:spLocks noChangeAspect="1" noChangeArrowheads="1"/>
            </p:cNvSpPr>
            <p:nvPr/>
          </p:nvSpPr>
          <p:spPr bwMode="auto">
            <a:xfrm rot="21000000">
              <a:off x="6626225" y="4824413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62" name="Rectangle 63"/>
            <p:cNvSpPr>
              <a:spLocks noChangeArrowheads="1"/>
            </p:cNvSpPr>
            <p:nvPr/>
          </p:nvSpPr>
          <p:spPr bwMode="auto">
            <a:xfrm>
              <a:off x="6775450" y="4838700"/>
              <a:ext cx="388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Teixeira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Freitas 3</a:t>
              </a:r>
            </a:p>
          </p:txBody>
        </p:sp>
        <p:sp>
          <p:nvSpPr>
            <p:cNvPr id="663" name="Oval 74"/>
            <p:cNvSpPr>
              <a:spLocks noChangeAspect="1" noChangeArrowheads="1"/>
            </p:cNvSpPr>
            <p:nvPr/>
          </p:nvSpPr>
          <p:spPr bwMode="auto">
            <a:xfrm rot="21000000">
              <a:off x="5613400" y="5195888"/>
              <a:ext cx="90488" cy="904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  <a:cs typeface="+mn-cs"/>
              </a:endParaRPr>
            </a:p>
          </p:txBody>
        </p:sp>
        <p:sp>
          <p:nvSpPr>
            <p:cNvPr id="664" name="Rectangle 63"/>
            <p:cNvSpPr>
              <a:spLocks noChangeArrowheads="1"/>
            </p:cNvSpPr>
            <p:nvPr/>
          </p:nvSpPr>
          <p:spPr bwMode="auto">
            <a:xfrm>
              <a:off x="5143500" y="5157788"/>
              <a:ext cx="434975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J. Neiva 2</a:t>
              </a:r>
            </a:p>
          </p:txBody>
        </p:sp>
        <p:cxnSp>
          <p:nvCxnSpPr>
            <p:cNvPr id="665" name="Conector reto 203"/>
            <p:cNvCxnSpPr>
              <a:cxnSpLocks noChangeShapeType="1"/>
            </p:cNvCxnSpPr>
            <p:nvPr/>
          </p:nvCxnSpPr>
          <p:spPr bwMode="auto">
            <a:xfrm flipH="1">
              <a:off x="7048500" y="3651250"/>
              <a:ext cx="38100" cy="5349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" name="Conector reto 665"/>
            <p:cNvCxnSpPr/>
            <p:nvPr/>
          </p:nvCxnSpPr>
          <p:spPr>
            <a:xfrm flipH="1">
              <a:off x="4313238" y="2573338"/>
              <a:ext cx="1227137" cy="1647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667" name="Grupo 1"/>
            <p:cNvGrpSpPr>
              <a:grpSpLocks/>
            </p:cNvGrpSpPr>
            <p:nvPr/>
          </p:nvGrpSpPr>
          <p:grpSpPr bwMode="auto">
            <a:xfrm>
              <a:off x="4259263" y="4197350"/>
              <a:ext cx="138112" cy="152400"/>
              <a:chOff x="2057624" y="3431337"/>
              <a:chExt cx="138112" cy="152400"/>
            </a:xfrm>
          </p:grpSpPr>
          <p:sp>
            <p:nvSpPr>
              <p:cNvPr id="675" name="Rectangle 577"/>
              <p:cNvSpPr>
                <a:spLocks noChangeAspect="1" noChangeArrowheads="1"/>
              </p:cNvSpPr>
              <p:nvPr/>
            </p:nvSpPr>
            <p:spPr bwMode="auto">
              <a:xfrm rot="-5400000">
                <a:off x="2050480" y="3438481"/>
                <a:ext cx="152400" cy="138112"/>
              </a:xfrm>
              <a:prstGeom prst="rect">
                <a:avLst/>
              </a:prstGeom>
              <a:solidFill>
                <a:srgbClr val="AFE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pt-BR" altLang="pt-BR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76" name="AutoShape 578"/>
              <p:cNvSpPr>
                <a:spLocks noChangeAspect="1" noChangeArrowheads="1"/>
              </p:cNvSpPr>
              <p:nvPr/>
            </p:nvSpPr>
            <p:spPr bwMode="auto">
              <a:xfrm>
                <a:off x="2092549" y="3466262"/>
                <a:ext cx="79375" cy="74613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677" name="Line 579"/>
              <p:cNvSpPr>
                <a:spLocks noChangeAspect="1" noChangeShapeType="1"/>
              </p:cNvSpPr>
              <p:nvPr/>
            </p:nvSpPr>
            <p:spPr bwMode="auto">
              <a:xfrm rot="16200000">
                <a:off x="2132237" y="3436099"/>
                <a:ext cx="0" cy="60325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678" name="Line 580"/>
              <p:cNvSpPr>
                <a:spLocks noChangeShapeType="1"/>
              </p:cNvSpPr>
              <p:nvPr/>
            </p:nvSpPr>
            <p:spPr bwMode="auto">
              <a:xfrm rot="10800000">
                <a:off x="2122711" y="3439275"/>
                <a:ext cx="9525" cy="26987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</p:grpSp>
        <p:grpSp>
          <p:nvGrpSpPr>
            <p:cNvPr id="668" name="Grupo 240"/>
            <p:cNvGrpSpPr>
              <a:grpSpLocks/>
            </p:cNvGrpSpPr>
            <p:nvPr/>
          </p:nvGrpSpPr>
          <p:grpSpPr bwMode="auto">
            <a:xfrm>
              <a:off x="5510213" y="2414588"/>
              <a:ext cx="136525" cy="152400"/>
              <a:chOff x="2897188" y="1954214"/>
              <a:chExt cx="138112" cy="152400"/>
            </a:xfrm>
          </p:grpSpPr>
          <p:sp>
            <p:nvSpPr>
              <p:cNvPr id="671" name="Rectangle 577"/>
              <p:cNvSpPr>
                <a:spLocks noChangeAspect="1" noChangeArrowheads="1"/>
              </p:cNvSpPr>
              <p:nvPr/>
            </p:nvSpPr>
            <p:spPr bwMode="auto">
              <a:xfrm rot="5400000">
                <a:off x="2890044" y="1961358"/>
                <a:ext cx="152400" cy="138112"/>
              </a:xfrm>
              <a:prstGeom prst="rect">
                <a:avLst/>
              </a:prstGeom>
              <a:solidFill>
                <a:srgbClr val="AFE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pt-BR" altLang="pt-BR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72" name="AutoShape 578"/>
              <p:cNvSpPr>
                <a:spLocks noChangeAspect="1" noChangeArrowheads="1"/>
              </p:cNvSpPr>
              <p:nvPr/>
            </p:nvSpPr>
            <p:spPr bwMode="auto">
              <a:xfrm rot="10800000">
                <a:off x="2932519" y="1978026"/>
                <a:ext cx="78691" cy="74613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673" name="Line 580"/>
              <p:cNvSpPr>
                <a:spLocks noChangeShapeType="1"/>
              </p:cNvSpPr>
              <p:nvPr/>
            </p:nvSpPr>
            <p:spPr bwMode="auto">
              <a:xfrm>
                <a:off x="2966243" y="2052639"/>
                <a:ext cx="9636" cy="26987"/>
              </a:xfrm>
              <a:prstGeom prst="lin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cxnSp>
            <p:nvCxnSpPr>
              <p:cNvPr id="674" name="Conector reto 673"/>
              <p:cNvCxnSpPr/>
              <p:nvPr/>
            </p:nvCxnSpPr>
            <p:spPr bwMode="auto">
              <a:xfrm rot="10800000">
                <a:off x="2929307" y="2057401"/>
                <a:ext cx="7387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9" name="Text Box 364"/>
            <p:cNvSpPr txBox="1">
              <a:spLocks noChangeArrowheads="1"/>
            </p:cNvSpPr>
            <p:nvPr/>
          </p:nvSpPr>
          <p:spPr bwMode="auto">
            <a:xfrm>
              <a:off x="5492750" y="2236788"/>
              <a:ext cx="61118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G.Aranha</a:t>
              </a:r>
            </a:p>
          </p:txBody>
        </p:sp>
        <p:sp>
          <p:nvSpPr>
            <p:cNvPr id="670" name="Rectangle 16"/>
            <p:cNvSpPr>
              <a:spLocks noChangeArrowheads="1"/>
            </p:cNvSpPr>
            <p:nvPr/>
          </p:nvSpPr>
          <p:spPr bwMode="auto">
            <a:xfrm>
              <a:off x="4219575" y="4344988"/>
              <a:ext cx="355600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900" b="1">
                  <a:latin typeface="Arial Narrow" panose="020B0606020202030204" pitchFamily="34" charset="0"/>
                </a:rPr>
                <a:t>Silvânia</a:t>
              </a:r>
            </a:p>
          </p:txBody>
        </p:sp>
      </p:grpSp>
      <p:sp>
        <p:nvSpPr>
          <p:cNvPr id="780" name="Elipse 779"/>
          <p:cNvSpPr/>
          <p:nvPr/>
        </p:nvSpPr>
        <p:spPr bwMode="auto">
          <a:xfrm rot="2185394">
            <a:off x="9084433" y="2524771"/>
            <a:ext cx="2423780" cy="3321471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538527" y="3645196"/>
            <a:ext cx="16363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Expansão adicional da NE</a:t>
            </a:r>
            <a:r>
              <a:rPr lang="pt-BR" b="1" dirty="0" smtClean="0">
                <a:sym typeface="Wingdings" panose="05000000000000000000" pitchFamily="2" charset="2"/>
              </a:rPr>
              <a:t>SE/CO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79952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3"/>
          <p:cNvSpPr txBox="1">
            <a:spLocks noChangeArrowheads="1"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E29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altLang="pt-BR" dirty="0" smtClean="0">
                <a:latin typeface="Gill Sans MT" panose="020B0502020104020203" pitchFamily="34" charset="0"/>
              </a:rPr>
              <a:t>Sumário</a:t>
            </a:r>
          </a:p>
        </p:txBody>
      </p:sp>
      <p:graphicFrame>
        <p:nvGraphicFramePr>
          <p:cNvPr id="4" name="Diagrama 3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879846"/>
              </p:ext>
            </p:extLst>
          </p:nvPr>
        </p:nvGraphicFramePr>
        <p:xfrm>
          <a:off x="2278963" y="1167370"/>
          <a:ext cx="8169961" cy="505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7816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Evolução Física | Visão Geral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192577" y="1536949"/>
            <a:ext cx="298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Configuração </a:t>
            </a:r>
            <a:r>
              <a:rPr lang="pt-BR" sz="2000" b="1" dirty="0" smtClean="0"/>
              <a:t>2019</a:t>
            </a:r>
            <a:endParaRPr lang="pt-BR" sz="20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867452" y="1545187"/>
            <a:ext cx="298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Configuração </a:t>
            </a:r>
            <a:r>
              <a:rPr lang="pt-BR" sz="2000" b="1" dirty="0" smtClean="0"/>
              <a:t>2029</a:t>
            </a:r>
            <a:endParaRPr lang="pt-BR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40" y="1945297"/>
            <a:ext cx="4532769" cy="377984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63" y="1937059"/>
            <a:ext cx="4526673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52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29"/>
          <p:cNvGraphicFramePr>
            <a:graphicFrameLocks/>
          </p:cNvGraphicFramePr>
          <p:nvPr/>
        </p:nvGraphicFramePr>
        <p:xfrm>
          <a:off x="9508613" y="1171719"/>
          <a:ext cx="2032648" cy="474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/>
          </p:nvPr>
        </p:nvGraphicFramePr>
        <p:xfrm>
          <a:off x="333292" y="1896891"/>
          <a:ext cx="8838375" cy="3191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575"/>
                <a:gridCol w="790724"/>
                <a:gridCol w="922217"/>
                <a:gridCol w="866999"/>
                <a:gridCol w="967068"/>
                <a:gridCol w="925312"/>
                <a:gridCol w="1060061"/>
                <a:gridCol w="978535"/>
                <a:gridCol w="1146884"/>
              </a:tblGrid>
              <a:tr h="3070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Tensão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±800 kV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750 kV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±600 kV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500 kV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440 kV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345 kV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230 kV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TOTAL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070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km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5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Estimativa dez/2019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9.046</a:t>
                      </a: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2.683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12.816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52.827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6.800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10.327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59.920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154.419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515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Evolução </a:t>
                      </a:r>
                      <a:endParaRPr lang="pt-BR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2020-2029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2.920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28.146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1.526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16.179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48.998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515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2020-2024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20.735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1.294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9.644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31.795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515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2025-2029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7.411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6.534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17.203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515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Estimativa </a:t>
                      </a:r>
                      <a:r>
                        <a:rPr lang="pt-BR" sz="1600" dirty="0" smtClean="0">
                          <a:effectLst/>
                        </a:rPr>
                        <a:t>2029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11.966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2.683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12.816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80.973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7.028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11.853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76.098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203.417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20491" y="5216202"/>
            <a:ext cx="86901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 (Corpo)"/>
                <a:ea typeface="Calibri" pitchFamily="34" charset="0"/>
                <a:cs typeface="Tahoma" pitchFamily="34" charset="0"/>
              </a:rPr>
              <a:t>Notas: (1) Nos casos de </a:t>
            </a:r>
            <a:r>
              <a:rPr kumimoji="0" lang="pt-BR" alt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 (Corpo)"/>
                <a:ea typeface="Calibri" pitchFamily="34" charset="0"/>
                <a:cs typeface="Tahoma" pitchFamily="34" charset="0"/>
              </a:rPr>
              <a:t>LTs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 (Corpo)"/>
                <a:ea typeface="Calibri" pitchFamily="34" charset="0"/>
                <a:cs typeface="Tahoma" pitchFamily="34" charset="0"/>
              </a:rPr>
              <a:t> em circuito duplo ou </a:t>
            </a:r>
            <a:r>
              <a:rPr kumimoji="0" lang="pt-BR" altLang="pt-B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 (Corpo)"/>
                <a:ea typeface="Calibri" pitchFamily="34" charset="0"/>
                <a:cs typeface="Tahoma" pitchFamily="34" charset="0"/>
              </a:rPr>
              <a:t>bipolos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 (Corpo)"/>
                <a:ea typeface="Calibri" pitchFamily="34" charset="0"/>
                <a:cs typeface="Tahoma" pitchFamily="34" charset="0"/>
              </a:rPr>
              <a:t> de corrente contínua, as extensões foram computadas por circuito  e por polo.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 (Corpo)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 Light (Corpo)"/>
                <a:ea typeface="Calibri" pitchFamily="34" charset="0"/>
                <a:cs typeface="Tahoma" pitchFamily="34" charset="0"/>
              </a:rPr>
              <a:t>Notas: 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 (Corpo)"/>
                <a:ea typeface="Calibri" pitchFamily="34" charset="0"/>
                <a:cs typeface="Tahoma" pitchFamily="34" charset="0"/>
              </a:rPr>
              <a:t>(2) Dados de 2019 do DMSE/MME.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 (Corpo)"/>
              <a:cs typeface="Arial" pitchFamily="34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044" y="1639985"/>
            <a:ext cx="538723" cy="53872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25" y="685342"/>
            <a:ext cx="538723" cy="538723"/>
          </a:xfrm>
          <a:prstGeom prst="rect">
            <a:avLst/>
          </a:prstGeom>
        </p:spPr>
      </p:pic>
      <p:sp>
        <p:nvSpPr>
          <p:cNvPr id="28" name="Seta em curva para a direita 27"/>
          <p:cNvSpPr/>
          <p:nvPr/>
        </p:nvSpPr>
        <p:spPr>
          <a:xfrm rot="13337974" flipH="1">
            <a:off x="10071303" y="728219"/>
            <a:ext cx="332692" cy="772291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9117796" y="618514"/>
            <a:ext cx="8226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49 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mil km</a:t>
            </a:r>
          </a:p>
          <a:p>
            <a:pPr algn="ctr">
              <a:defRPr/>
            </a:pP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+30%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Elipse 2"/>
          <p:cNvSpPr>
            <a:spLocks noChangeAspect="1"/>
          </p:cNvSpPr>
          <p:nvPr/>
        </p:nvSpPr>
        <p:spPr bwMode="auto">
          <a:xfrm>
            <a:off x="9580005" y="3707316"/>
            <a:ext cx="1040559" cy="1037989"/>
          </a:xfrm>
          <a:prstGeom prst="ellipse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9633080" y="4631195"/>
            <a:ext cx="1011676" cy="317043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594434" y="4651732"/>
            <a:ext cx="108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C000"/>
                </a:solidFill>
                <a:latin typeface="Calibri Light (Corpo)"/>
              </a:rPr>
              <a:t>Rede Básica</a:t>
            </a:r>
            <a:endParaRPr lang="pt-BR" sz="1200" b="1" dirty="0">
              <a:solidFill>
                <a:srgbClr val="FFC000"/>
              </a:solidFill>
              <a:latin typeface="Calibri Light (Corpo)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9633080" y="3842044"/>
            <a:ext cx="934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 Light (Corpo)"/>
              </a:rPr>
              <a:t>154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Calibri Light (Corpo)"/>
              </a:rPr>
              <a:t>mil km</a:t>
            </a:r>
            <a:endParaRPr lang="pt-BR" sz="1200" dirty="0">
              <a:solidFill>
                <a:schemeClr val="tx2"/>
              </a:solidFill>
              <a:latin typeface="Calibri Light (Corpo)"/>
            </a:endParaRPr>
          </a:p>
        </p:txBody>
      </p:sp>
      <p:pic>
        <p:nvPicPr>
          <p:cNvPr id="33" name="Picture 8" descr="http://www.utfpr.edu.br/londrina/estrutura-universitaria/diretorias/dirgrad/departamento-de-educacao/seta-indicativa-2/image_previe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9229" flipV="1">
            <a:off x="10078353" y="3020309"/>
            <a:ext cx="978276" cy="7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 bwMode="auto">
          <a:xfrm>
            <a:off x="10683401" y="2438881"/>
            <a:ext cx="1212463" cy="6341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0627743" y="2525138"/>
            <a:ext cx="13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4"/>
                </a:solidFill>
                <a:latin typeface="Calibri Light (Corpo)"/>
              </a:rPr>
              <a:t>203</a:t>
            </a:r>
            <a:r>
              <a:rPr lang="pt-BR" sz="1100" b="1" dirty="0" smtClean="0">
                <a:solidFill>
                  <a:schemeClr val="accent4"/>
                </a:solidFill>
                <a:latin typeface="Calibri Light (Corpo)"/>
              </a:rPr>
              <a:t> </a:t>
            </a:r>
            <a:r>
              <a:rPr lang="pt-BR" sz="1100" dirty="0" smtClean="0">
                <a:solidFill>
                  <a:schemeClr val="accent4"/>
                </a:solidFill>
                <a:latin typeface="Calibri Light (Corpo)"/>
              </a:rPr>
              <a:t>mil km</a:t>
            </a:r>
            <a:endParaRPr lang="pt-BR" sz="1100" dirty="0">
              <a:solidFill>
                <a:schemeClr val="accent4"/>
              </a:solidFill>
              <a:latin typeface="Calibri Light (Corpo)"/>
            </a:endParaRPr>
          </a:p>
        </p:txBody>
      </p:sp>
      <p:sp>
        <p:nvSpPr>
          <p:cNvPr id="35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Evolução Física | Linhas de Transmissão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95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Evolução Física | Subestações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481146" y="2178708"/>
          <a:ext cx="8670587" cy="2624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1479"/>
                <a:gridCol w="1129198"/>
                <a:gridCol w="1129198"/>
                <a:gridCol w="1130178"/>
                <a:gridCol w="1130178"/>
                <a:gridCol w="1130178"/>
                <a:gridCol w="1130178"/>
              </a:tblGrid>
              <a:tr h="3749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Tensão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750kV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500kV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440kV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345kV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230kV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TOTAL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49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MVA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4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Estimativa dez/2019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24.897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174.156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30.082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52.445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103.626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385.206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374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Evolução </a:t>
                      </a:r>
                      <a:r>
                        <a:rPr lang="pt-BR" sz="1600" dirty="0" smtClean="0">
                          <a:effectLst/>
                        </a:rPr>
                        <a:t>2020-2029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85.052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5.773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16.102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54.334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161.262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374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2020-2024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56.886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2.750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9.269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30.628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99.533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374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2025-2029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28.166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3.023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6.833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23.706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61.728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374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Estimativa </a:t>
                      </a:r>
                      <a:r>
                        <a:rPr lang="pt-BR" sz="1600" dirty="0" smtClean="0">
                          <a:effectLst/>
                        </a:rPr>
                        <a:t>2029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24.897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266.468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35.855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69.247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160.886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557.354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81146" y="4950283"/>
            <a:ext cx="37257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700" b="0" i="0" u="none" strike="noStrike" cap="none" normalizeH="0" baseline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defRPr>
            </a:lvl1pPr>
          </a:lstStyle>
          <a:p>
            <a:r>
              <a:rPr lang="pt-BR" altLang="pt-BR" sz="1100" dirty="0">
                <a:latin typeface="Calibri Light (Corpo)"/>
              </a:rPr>
              <a:t> Notas: 	(1) Inclui os transformadores de fronteira</a:t>
            </a:r>
            <a:r>
              <a:rPr lang="pt-BR" altLang="pt-BR" sz="1100" dirty="0" smtClean="0">
                <a:latin typeface="Calibri Light (Corpo)"/>
              </a:rPr>
              <a:t>.</a:t>
            </a:r>
            <a:endParaRPr lang="pt-BR" altLang="pt-BR" sz="1100" dirty="0">
              <a:latin typeface="Calibri Light (Corpo)"/>
            </a:endParaRPr>
          </a:p>
          <a:p>
            <a:r>
              <a:rPr lang="pt-BR" altLang="pt-BR" sz="1100" dirty="0">
                <a:latin typeface="Calibri Light (Corpo)"/>
              </a:rPr>
              <a:t>	(2) Dados de </a:t>
            </a:r>
            <a:r>
              <a:rPr lang="pt-BR" altLang="pt-BR" sz="1100" dirty="0" smtClean="0">
                <a:latin typeface="Calibri Light (Corpo)"/>
              </a:rPr>
              <a:t>2019 </a:t>
            </a:r>
            <a:r>
              <a:rPr lang="pt-BR" altLang="pt-BR" sz="1100" dirty="0">
                <a:latin typeface="Calibri Light (Corpo)"/>
              </a:rPr>
              <a:t>do </a:t>
            </a:r>
            <a:r>
              <a:rPr lang="pt-BR" altLang="pt-BR" sz="1100" dirty="0" smtClean="0">
                <a:latin typeface="Calibri Light (Corpo)"/>
              </a:rPr>
              <a:t>DMSE/MME.</a:t>
            </a:r>
            <a:endParaRPr lang="pt-BR" altLang="pt-BR" sz="1100" dirty="0">
              <a:latin typeface="Calibri Light (Corpo)"/>
            </a:endParaRPr>
          </a:p>
        </p:txBody>
      </p:sp>
      <p:graphicFrame>
        <p:nvGraphicFramePr>
          <p:cNvPr id="18" name="Gráfico 29"/>
          <p:cNvGraphicFramePr>
            <a:graphicFrameLocks/>
          </p:cNvGraphicFramePr>
          <p:nvPr/>
        </p:nvGraphicFramePr>
        <p:xfrm>
          <a:off x="9508613" y="1171719"/>
          <a:ext cx="2032648" cy="474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Seta em curva para a direita 20"/>
          <p:cNvSpPr/>
          <p:nvPr/>
        </p:nvSpPr>
        <p:spPr>
          <a:xfrm rot="12520437" flipH="1">
            <a:off x="10035180" y="1156973"/>
            <a:ext cx="332692" cy="772291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998087" y="862512"/>
            <a:ext cx="951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161 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mil </a:t>
            </a:r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MVA</a:t>
            </a:r>
            <a:endParaRPr lang="pt-BR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  <a:p>
            <a:pPr algn="ctr">
              <a:defRPr/>
            </a:pP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+45%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Elipse 22"/>
          <p:cNvSpPr>
            <a:spLocks noChangeAspect="1"/>
          </p:cNvSpPr>
          <p:nvPr/>
        </p:nvSpPr>
        <p:spPr bwMode="auto">
          <a:xfrm>
            <a:off x="9580005" y="3707316"/>
            <a:ext cx="1040559" cy="1037989"/>
          </a:xfrm>
          <a:prstGeom prst="ellipse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 bwMode="auto">
          <a:xfrm>
            <a:off x="9633080" y="4631195"/>
            <a:ext cx="1011676" cy="317043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9594434" y="4651732"/>
            <a:ext cx="108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C000"/>
                </a:solidFill>
                <a:latin typeface="Calibri Light (Corpo)"/>
              </a:rPr>
              <a:t>Rede Básica</a:t>
            </a:r>
            <a:endParaRPr lang="pt-BR" sz="1200" b="1" dirty="0">
              <a:solidFill>
                <a:srgbClr val="FFC000"/>
              </a:solidFill>
              <a:latin typeface="Calibri Light (Corpo)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9633080" y="3842044"/>
            <a:ext cx="934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 Light (Corpo)"/>
              </a:rPr>
              <a:t>385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Calibri Light (Corpo)"/>
              </a:rPr>
              <a:t>mil MVA</a:t>
            </a:r>
            <a:endParaRPr lang="pt-BR" sz="1200" dirty="0">
              <a:solidFill>
                <a:schemeClr val="tx2"/>
              </a:solidFill>
              <a:latin typeface="Calibri Light (Corpo)"/>
            </a:endParaRPr>
          </a:p>
        </p:txBody>
      </p:sp>
      <p:pic>
        <p:nvPicPr>
          <p:cNvPr id="27" name="Picture 8" descr="http://www.utfpr.edu.br/londrina/estrutura-universitaria/diretorias/dirgrad/departamento-de-educacao/seta-indicativa-2/image_previe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9229" flipV="1">
            <a:off x="10078353" y="3020309"/>
            <a:ext cx="978276" cy="7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de cantos arredondados 27"/>
          <p:cNvSpPr/>
          <p:nvPr/>
        </p:nvSpPr>
        <p:spPr bwMode="auto">
          <a:xfrm>
            <a:off x="10683401" y="2438881"/>
            <a:ext cx="1212463" cy="6341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0627743" y="2525138"/>
            <a:ext cx="13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4"/>
                </a:solidFill>
                <a:latin typeface="Calibri Light (Corpo)"/>
              </a:rPr>
              <a:t>557</a:t>
            </a:r>
            <a:r>
              <a:rPr lang="pt-BR" sz="1100" b="1" dirty="0" smtClean="0">
                <a:solidFill>
                  <a:schemeClr val="accent4"/>
                </a:solidFill>
                <a:latin typeface="Calibri Light (Corpo)"/>
              </a:rPr>
              <a:t> </a:t>
            </a:r>
            <a:r>
              <a:rPr lang="pt-BR" sz="1100" dirty="0" smtClean="0">
                <a:solidFill>
                  <a:schemeClr val="accent4"/>
                </a:solidFill>
                <a:latin typeface="Calibri Light (Corpo)"/>
              </a:rPr>
              <a:t>mil MVA</a:t>
            </a:r>
            <a:endParaRPr lang="pt-BR" sz="1100" dirty="0">
              <a:solidFill>
                <a:schemeClr val="accent4"/>
              </a:solidFill>
              <a:latin typeface="Calibri Light (Corpo)"/>
            </a:endParaRPr>
          </a:p>
        </p:txBody>
      </p:sp>
      <p:pic>
        <p:nvPicPr>
          <p:cNvPr id="30" name="Imagem 43"/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03" y="2028978"/>
            <a:ext cx="835962" cy="66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m 43"/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741" y="854243"/>
            <a:ext cx="835962" cy="66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261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390" y="3409325"/>
            <a:ext cx="1201414" cy="1201414"/>
          </a:xfrm>
          <a:prstGeom prst="rect">
            <a:avLst/>
          </a:prstGeom>
        </p:spPr>
      </p:pic>
      <p:cxnSp>
        <p:nvCxnSpPr>
          <p:cNvPr id="19" name="Conector reto 18"/>
          <p:cNvCxnSpPr/>
          <p:nvPr/>
        </p:nvCxnSpPr>
        <p:spPr>
          <a:xfrm flipH="1">
            <a:off x="7881672" y="4848804"/>
            <a:ext cx="349885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083678"/>
              </p:ext>
            </p:extLst>
          </p:nvPr>
        </p:nvGraphicFramePr>
        <p:xfrm>
          <a:off x="1304578" y="1223846"/>
          <a:ext cx="5807023" cy="48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 descr="http://www.utfpr.edu.br/londrina/estrutura-universitaria/diretorias/dirgrad/departamento-de-educacao/seta-indicativa-2/image_previe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81" flipV="1">
            <a:off x="6377940" y="2491628"/>
            <a:ext cx="1666172" cy="122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8220620" y="2223693"/>
            <a:ext cx="3159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Investimentos de </a:t>
            </a:r>
            <a:r>
              <a:rPr lang="pt-BR" sz="20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R$ 73,6 bilhões</a:t>
            </a:r>
            <a:r>
              <a:rPr lang="pt-BR" sz="20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 em linhas de transmissão até 2029 </a:t>
            </a:r>
            <a:endParaRPr lang="pt-BR" sz="20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7881672" y="2053724"/>
            <a:ext cx="349885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Investimentos | Linhas de Transmissão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95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a 30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844705"/>
              </p:ext>
            </p:extLst>
          </p:nvPr>
        </p:nvGraphicFramePr>
        <p:xfrm>
          <a:off x="2278963" y="1167370"/>
          <a:ext cx="8169961" cy="505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23"/>
          <p:cNvSpPr txBox="1">
            <a:spLocks noChangeArrowheads="1"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E29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altLang="pt-BR" dirty="0" smtClean="0">
                <a:latin typeface="Gill Sans MT" panose="020B0502020104020203" pitchFamily="34" charset="0"/>
              </a:rPr>
              <a:t>Sumário</a:t>
            </a:r>
          </a:p>
        </p:txBody>
      </p:sp>
    </p:spTree>
    <p:extLst>
      <p:ext uri="{BB962C8B-B14F-4D97-AF65-F5344CB8AC3E}">
        <p14:creationId xmlns:p14="http://schemas.microsoft.com/office/powerpoint/2010/main" val="727691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64887"/>
              </p:ext>
            </p:extLst>
          </p:nvPr>
        </p:nvGraphicFramePr>
        <p:xfrm>
          <a:off x="1381327" y="1419518"/>
          <a:ext cx="5807413" cy="483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Imagem 43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103" y="3373621"/>
            <a:ext cx="1599408" cy="126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ector reto 22"/>
          <p:cNvCxnSpPr/>
          <p:nvPr/>
        </p:nvCxnSpPr>
        <p:spPr>
          <a:xfrm flipH="1">
            <a:off x="7881672" y="4848804"/>
            <a:ext cx="349885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8" descr="http://www.utfpr.edu.br/londrina/estrutura-universitaria/diretorias/dirgrad/departamento-de-educacao/seta-indicativa-2/image_previe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81" flipV="1">
            <a:off x="6377940" y="2491628"/>
            <a:ext cx="1666172" cy="122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8220620" y="2223693"/>
            <a:ext cx="28209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Investimentos de </a:t>
            </a:r>
            <a:r>
              <a:rPr lang="pt-BR" sz="20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R$ 30,1 bilhões</a:t>
            </a:r>
            <a:r>
              <a:rPr lang="pt-BR" sz="20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 em subestações até 2029 </a:t>
            </a:r>
            <a:endParaRPr lang="pt-BR" sz="20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 flipH="1">
            <a:off x="7881672" y="2053724"/>
            <a:ext cx="349885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Investimentos | Subestações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03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Investimentos Totais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xmlns:lc="http://schemas.openxmlformats.org/drawingml/2006/lockedCanvas" xmlns="" id="{BAC12125-10CC-4494-98E1-CA0F7B442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796388"/>
              </p:ext>
            </p:extLst>
          </p:nvPr>
        </p:nvGraphicFramePr>
        <p:xfrm>
          <a:off x="345941" y="1057835"/>
          <a:ext cx="7611035" cy="498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" name="Picture 8" descr="http://www.utfpr.edu.br/londrina/estrutura-universitaria/diretorias/dirgrad/departamento-de-educacao/seta-indicativa-2/image_previe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81" flipV="1">
            <a:off x="6344594" y="2491626"/>
            <a:ext cx="1666172" cy="122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43"/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39" y="3341728"/>
            <a:ext cx="1599408" cy="126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Conector reto 36"/>
          <p:cNvCxnSpPr/>
          <p:nvPr/>
        </p:nvCxnSpPr>
        <p:spPr>
          <a:xfrm flipH="1">
            <a:off x="7881672" y="4848804"/>
            <a:ext cx="349885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8149622" y="1690477"/>
            <a:ext cx="2994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Investimentos de </a:t>
            </a:r>
            <a:r>
              <a:rPr lang="pt-BR" sz="20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R$ 103,7 bilhões</a:t>
            </a:r>
            <a:r>
              <a:rPr lang="pt-BR" sz="20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 em linhas de transmissão e subestações até 2029 </a:t>
            </a:r>
            <a:endParaRPr lang="pt-BR" sz="20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39" name="Conector reto 38"/>
          <p:cNvCxnSpPr/>
          <p:nvPr/>
        </p:nvCxnSpPr>
        <p:spPr>
          <a:xfrm flipH="1">
            <a:off x="7881672" y="1391250"/>
            <a:ext cx="349885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" name="Imagem 39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26" y="3409324"/>
            <a:ext cx="1201414" cy="12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31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577790"/>
              </p:ext>
            </p:extLst>
          </p:nvPr>
        </p:nvGraphicFramePr>
        <p:xfrm>
          <a:off x="1159851" y="800137"/>
          <a:ext cx="9872298" cy="547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Investimentos Totais | </a:t>
            </a:r>
            <a:r>
              <a:rPr lang="pt-BR" altLang="pt-BR" sz="2800" b="1" u="sng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2020 a 2024</a:t>
            </a:r>
            <a:endParaRPr lang="pt-BR" altLang="pt-BR" sz="2800" b="1" u="sng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46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25389"/>
              </p:ext>
            </p:extLst>
          </p:nvPr>
        </p:nvGraphicFramePr>
        <p:xfrm>
          <a:off x="1028771" y="1103566"/>
          <a:ext cx="10134459" cy="531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Investimentos Totais | </a:t>
            </a:r>
            <a:r>
              <a:rPr lang="pt-BR" altLang="pt-BR" sz="2800" b="1" u="sng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2025 a 2029</a:t>
            </a:r>
            <a:endParaRPr lang="pt-BR" altLang="pt-BR" sz="2800" b="1" u="sng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86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3"/>
          <p:cNvSpPr txBox="1">
            <a:spLocks noChangeArrowheads="1"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E29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altLang="pt-BR" dirty="0" smtClean="0">
                <a:latin typeface="Gill Sans MT" panose="020B0502020104020203" pitchFamily="34" charset="0"/>
              </a:rPr>
              <a:t>Sumário</a:t>
            </a:r>
          </a:p>
        </p:txBody>
      </p:sp>
      <p:graphicFrame>
        <p:nvGraphicFramePr>
          <p:cNvPr id="4" name="Diagrama 3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590840"/>
              </p:ext>
            </p:extLst>
          </p:nvPr>
        </p:nvGraphicFramePr>
        <p:xfrm>
          <a:off x="2278963" y="1167370"/>
          <a:ext cx="8169961" cy="505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657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Evolução da RAP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18547"/>
              </p:ext>
            </p:extLst>
          </p:nvPr>
        </p:nvGraphicFramePr>
        <p:xfrm>
          <a:off x="838202" y="1277409"/>
          <a:ext cx="10515595" cy="412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1961393" y="2374981"/>
            <a:ext cx="940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vigente</a:t>
            </a:r>
            <a:endParaRPr lang="pt-BR" sz="16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5452152"/>
            <a:ext cx="12192000" cy="685758"/>
          </a:xfrm>
          <a:prstGeom prst="rect">
            <a:avLst/>
          </a:prstGeom>
          <a:solidFill>
            <a:srgbClr val="B5C1D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531141" y="5579587"/>
            <a:ext cx="8385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∆RAP = ∆RAP</a:t>
            </a:r>
            <a:r>
              <a:rPr lang="en-US" sz="2000" baseline="-250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emprendimentos outorgados</a:t>
            </a:r>
            <a:r>
              <a:rPr lang="en-US" sz="20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 + 12% x ∆Investimentos</a:t>
            </a:r>
            <a:r>
              <a:rPr lang="en-US" sz="2000" baseline="-250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empreendimentos sem outorga</a:t>
            </a:r>
            <a:endParaRPr lang="pt-BR" sz="20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778015" y="1309011"/>
            <a:ext cx="616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fim $ RBSE</a:t>
            </a:r>
            <a:endParaRPr lang="pt-BR" sz="16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Seta em curva para baixo 1"/>
          <p:cNvSpPr/>
          <p:nvPr/>
        </p:nvSpPr>
        <p:spPr bwMode="auto">
          <a:xfrm rot="1277947">
            <a:off x="7121398" y="1597090"/>
            <a:ext cx="807396" cy="305918"/>
          </a:xfrm>
          <a:prstGeom prst="curvedDown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07059" y="5610365"/>
            <a:ext cx="2412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Estimativa da RAP anual</a:t>
            </a:r>
            <a:endParaRPr lang="pt-BR" dirty="0"/>
          </a:p>
        </p:txBody>
      </p:sp>
      <p:sp>
        <p:nvSpPr>
          <p:cNvPr id="23" name="Divisa 22"/>
          <p:cNvSpPr/>
          <p:nvPr/>
        </p:nvSpPr>
        <p:spPr>
          <a:xfrm>
            <a:off x="2959224" y="5565856"/>
            <a:ext cx="323500" cy="462481"/>
          </a:xfrm>
          <a:prstGeom prst="chevron">
            <a:avLst/>
          </a:prstGeom>
          <a:solidFill>
            <a:srgbClr val="FFD5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76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649642"/>
              </p:ext>
            </p:extLst>
          </p:nvPr>
        </p:nvGraphicFramePr>
        <p:xfrm>
          <a:off x="1285672" y="1215957"/>
          <a:ext cx="9620656" cy="505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TUST | Geração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09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801688" y="601866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TUST | Carga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63962"/>
              </p:ext>
            </p:extLst>
          </p:nvPr>
        </p:nvGraphicFramePr>
        <p:xfrm>
          <a:off x="1221491" y="1167319"/>
          <a:ext cx="9749019" cy="505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9544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3"/>
          <p:cNvSpPr txBox="1">
            <a:spLocks noChangeArrowheads="1"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E29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altLang="pt-BR" dirty="0" smtClean="0">
                <a:latin typeface="Gill Sans MT" panose="020B0502020104020203" pitchFamily="34" charset="0"/>
              </a:rPr>
              <a:t>Sumário</a:t>
            </a:r>
          </a:p>
        </p:txBody>
      </p:sp>
      <p:graphicFrame>
        <p:nvGraphicFramePr>
          <p:cNvPr id="4" name="Diagrama 3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536792"/>
              </p:ext>
            </p:extLst>
          </p:nvPr>
        </p:nvGraphicFramePr>
        <p:xfrm>
          <a:off x="2278963" y="1167370"/>
          <a:ext cx="8169961" cy="505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25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86905" y="2578913"/>
            <a:ext cx="10163714" cy="2148732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Um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dos principais desafios a serem enfrentados pelo planejamento da transmissão nos próximos anos diz respeito à crescente complexidade socioambiental e fundiária para a implantação de novos projetos de transmissão, sobretudo em regiões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metrop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olitanas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e cidades de porte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médio.</a:t>
            </a:r>
            <a:endParaRPr lang="pt-BR" sz="20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801688" y="1848662"/>
            <a:ext cx="10358267" cy="73025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pt-BR" sz="2200" b="1" dirty="0" smtClean="0">
                <a:latin typeface="Gill Sans MT" panose="020B0502020104020203" pitchFamily="34" charset="0"/>
              </a:rPr>
              <a:t>1. Complexidade Socioambiental e Fundiária para a Expansão da Rede</a:t>
            </a:r>
            <a:endParaRPr lang="pt-BR" sz="22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Principais Mensagens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27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8083686" y="-57370"/>
            <a:ext cx="4104844" cy="6172663"/>
          </a:xfrm>
          <a:prstGeom prst="rect">
            <a:avLst/>
          </a:prstGeom>
          <a:solidFill>
            <a:srgbClr val="B5C1D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/>
          </a:p>
        </p:txBody>
      </p:sp>
      <p:sp>
        <p:nvSpPr>
          <p:cNvPr id="117" name="Forma livre 116"/>
          <p:cNvSpPr/>
          <p:nvPr/>
        </p:nvSpPr>
        <p:spPr>
          <a:xfrm>
            <a:off x="1864659" y="4681484"/>
            <a:ext cx="1320003" cy="1257305"/>
          </a:xfrm>
          <a:custGeom>
            <a:avLst/>
            <a:gdLst>
              <a:gd name="connsiteX0" fmla="*/ 0 w 1016309"/>
              <a:gd name="connsiteY0" fmla="*/ 508155 h 1016309"/>
              <a:gd name="connsiteX1" fmla="*/ 508155 w 1016309"/>
              <a:gd name="connsiteY1" fmla="*/ 0 h 1016309"/>
              <a:gd name="connsiteX2" fmla="*/ 1016310 w 1016309"/>
              <a:gd name="connsiteY2" fmla="*/ 508155 h 1016309"/>
              <a:gd name="connsiteX3" fmla="*/ 508155 w 1016309"/>
              <a:gd name="connsiteY3" fmla="*/ 1016310 h 1016309"/>
              <a:gd name="connsiteX4" fmla="*/ 0 w 1016309"/>
              <a:gd name="connsiteY4" fmla="*/ 508155 h 101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309" h="1016309">
                <a:moveTo>
                  <a:pt x="0" y="508155"/>
                </a:moveTo>
                <a:cubicBezTo>
                  <a:pt x="0" y="227509"/>
                  <a:pt x="227509" y="0"/>
                  <a:pt x="508155" y="0"/>
                </a:cubicBezTo>
                <a:cubicBezTo>
                  <a:pt x="788801" y="0"/>
                  <a:pt x="1016310" y="227509"/>
                  <a:pt x="1016310" y="508155"/>
                </a:cubicBezTo>
                <a:cubicBezTo>
                  <a:pt x="1016310" y="788801"/>
                  <a:pt x="788801" y="1016310"/>
                  <a:pt x="508155" y="1016310"/>
                </a:cubicBezTo>
                <a:cubicBezTo>
                  <a:pt x="227509" y="1016310"/>
                  <a:pt x="0" y="788801"/>
                  <a:pt x="0" y="5081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35" tIns="161535" rIns="161535" bIns="16153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Base de Dados</a:t>
            </a:r>
            <a:endParaRPr lang="pt-BR" kern="12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680452" y="1772411"/>
            <a:ext cx="3691396" cy="1384422"/>
          </a:xfrm>
          <a:prstGeom prst="ellipse">
            <a:avLst/>
          </a:prstGeom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orma livre 25"/>
          <p:cNvSpPr/>
          <p:nvPr/>
        </p:nvSpPr>
        <p:spPr>
          <a:xfrm>
            <a:off x="1273213" y="1820773"/>
            <a:ext cx="1390113" cy="1287698"/>
          </a:xfrm>
          <a:custGeom>
            <a:avLst/>
            <a:gdLst>
              <a:gd name="connsiteX0" fmla="*/ 0 w 1016309"/>
              <a:gd name="connsiteY0" fmla="*/ 508155 h 1016309"/>
              <a:gd name="connsiteX1" fmla="*/ 508155 w 1016309"/>
              <a:gd name="connsiteY1" fmla="*/ 0 h 1016309"/>
              <a:gd name="connsiteX2" fmla="*/ 1016310 w 1016309"/>
              <a:gd name="connsiteY2" fmla="*/ 508155 h 1016309"/>
              <a:gd name="connsiteX3" fmla="*/ 508155 w 1016309"/>
              <a:gd name="connsiteY3" fmla="*/ 1016310 h 1016309"/>
              <a:gd name="connsiteX4" fmla="*/ 0 w 1016309"/>
              <a:gd name="connsiteY4" fmla="*/ 508155 h 101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309" h="1016309">
                <a:moveTo>
                  <a:pt x="0" y="508155"/>
                </a:moveTo>
                <a:cubicBezTo>
                  <a:pt x="0" y="227509"/>
                  <a:pt x="227509" y="0"/>
                  <a:pt x="508155" y="0"/>
                </a:cubicBezTo>
                <a:cubicBezTo>
                  <a:pt x="788801" y="0"/>
                  <a:pt x="1016310" y="227509"/>
                  <a:pt x="1016310" y="508155"/>
                </a:cubicBezTo>
                <a:cubicBezTo>
                  <a:pt x="1016310" y="788801"/>
                  <a:pt x="788801" y="1016310"/>
                  <a:pt x="508155" y="1016310"/>
                </a:cubicBezTo>
                <a:cubicBezTo>
                  <a:pt x="227509" y="1016310"/>
                  <a:pt x="0" y="788801"/>
                  <a:pt x="0" y="5081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005351"/>
              <a:satOff val="-13190"/>
              <a:lumOff val="3921"/>
              <a:alphaOff val="0"/>
            </a:schemeClr>
          </a:fillRef>
          <a:effectRef idx="0">
            <a:schemeClr val="accent5">
              <a:hueOff val="3005351"/>
              <a:satOff val="-13190"/>
              <a:lumOff val="39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075" tIns="164075" rIns="164075" bIns="1640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Planej. Geração</a:t>
            </a:r>
            <a:endParaRPr lang="pt-BR" kern="12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2" name="Forma livre 31"/>
          <p:cNvSpPr/>
          <p:nvPr/>
        </p:nvSpPr>
        <p:spPr>
          <a:xfrm>
            <a:off x="2371148" y="2820028"/>
            <a:ext cx="1354658" cy="1324204"/>
          </a:xfrm>
          <a:custGeom>
            <a:avLst/>
            <a:gdLst>
              <a:gd name="connsiteX0" fmla="*/ 0 w 1016309"/>
              <a:gd name="connsiteY0" fmla="*/ 508155 h 1016309"/>
              <a:gd name="connsiteX1" fmla="*/ 508155 w 1016309"/>
              <a:gd name="connsiteY1" fmla="*/ 0 h 1016309"/>
              <a:gd name="connsiteX2" fmla="*/ 1016310 w 1016309"/>
              <a:gd name="connsiteY2" fmla="*/ 508155 h 1016309"/>
              <a:gd name="connsiteX3" fmla="*/ 508155 w 1016309"/>
              <a:gd name="connsiteY3" fmla="*/ 1016310 h 1016309"/>
              <a:gd name="connsiteX4" fmla="*/ 0 w 1016309"/>
              <a:gd name="connsiteY4" fmla="*/ 508155 h 101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309" h="1016309">
                <a:moveTo>
                  <a:pt x="0" y="508155"/>
                </a:moveTo>
                <a:cubicBezTo>
                  <a:pt x="0" y="227509"/>
                  <a:pt x="227509" y="0"/>
                  <a:pt x="508155" y="0"/>
                </a:cubicBezTo>
                <a:cubicBezTo>
                  <a:pt x="788801" y="0"/>
                  <a:pt x="1016310" y="227509"/>
                  <a:pt x="1016310" y="508155"/>
                </a:cubicBezTo>
                <a:cubicBezTo>
                  <a:pt x="1016310" y="788801"/>
                  <a:pt x="788801" y="1016310"/>
                  <a:pt x="508155" y="1016310"/>
                </a:cubicBezTo>
                <a:cubicBezTo>
                  <a:pt x="227509" y="1016310"/>
                  <a:pt x="0" y="788801"/>
                  <a:pt x="0" y="5081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010703"/>
              <a:satOff val="-26380"/>
              <a:lumOff val="7843"/>
              <a:alphaOff val="0"/>
            </a:schemeClr>
          </a:fillRef>
          <a:effectRef idx="0">
            <a:schemeClr val="accent5">
              <a:hueOff val="6010703"/>
              <a:satOff val="-26380"/>
              <a:lumOff val="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695" tIns="171695" rIns="171695" bIns="1716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 err="1" smtClean="0">
                <a:latin typeface="Gill Sans MT" panose="020B0502020104020203" pitchFamily="34" charset="0"/>
                <a:cs typeface="Arial" panose="020B0604020202020204" pitchFamily="34" charset="0"/>
              </a:rPr>
              <a:t>Proj</a:t>
            </a:r>
            <a:r>
              <a:rPr lang="pt-BR" kern="12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. de Carga</a:t>
            </a:r>
            <a:endParaRPr lang="pt-BR" kern="12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Forma 33"/>
          <p:cNvSpPr/>
          <p:nvPr/>
        </p:nvSpPr>
        <p:spPr>
          <a:xfrm>
            <a:off x="487149" y="1587543"/>
            <a:ext cx="4051180" cy="3472753"/>
          </a:xfrm>
          <a:prstGeom prst="funnel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06" y="4144232"/>
            <a:ext cx="1265145" cy="126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14" y="2465216"/>
            <a:ext cx="1583861" cy="1238160"/>
          </a:xfrm>
          <a:prstGeom prst="rect">
            <a:avLst/>
          </a:prstGeom>
        </p:spPr>
      </p:pic>
      <p:sp>
        <p:nvSpPr>
          <p:cNvPr id="24" name="Forma livre 23"/>
          <p:cNvSpPr/>
          <p:nvPr/>
        </p:nvSpPr>
        <p:spPr>
          <a:xfrm>
            <a:off x="2779079" y="1469875"/>
            <a:ext cx="1295766" cy="1232485"/>
          </a:xfrm>
          <a:custGeom>
            <a:avLst/>
            <a:gdLst>
              <a:gd name="connsiteX0" fmla="*/ 0 w 1016309"/>
              <a:gd name="connsiteY0" fmla="*/ 508155 h 1016309"/>
              <a:gd name="connsiteX1" fmla="*/ 508155 w 1016309"/>
              <a:gd name="connsiteY1" fmla="*/ 0 h 1016309"/>
              <a:gd name="connsiteX2" fmla="*/ 1016310 w 1016309"/>
              <a:gd name="connsiteY2" fmla="*/ 508155 h 1016309"/>
              <a:gd name="connsiteX3" fmla="*/ 508155 w 1016309"/>
              <a:gd name="connsiteY3" fmla="*/ 1016310 h 1016309"/>
              <a:gd name="connsiteX4" fmla="*/ 0 w 1016309"/>
              <a:gd name="connsiteY4" fmla="*/ 508155 h 101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309" h="1016309">
                <a:moveTo>
                  <a:pt x="0" y="508155"/>
                </a:moveTo>
                <a:cubicBezTo>
                  <a:pt x="0" y="227509"/>
                  <a:pt x="227509" y="0"/>
                  <a:pt x="508155" y="0"/>
                </a:cubicBezTo>
                <a:cubicBezTo>
                  <a:pt x="788801" y="0"/>
                  <a:pt x="1016310" y="227509"/>
                  <a:pt x="1016310" y="508155"/>
                </a:cubicBezTo>
                <a:cubicBezTo>
                  <a:pt x="1016310" y="788801"/>
                  <a:pt x="788801" y="1016310"/>
                  <a:pt x="508155" y="1016310"/>
                </a:cubicBezTo>
                <a:cubicBezTo>
                  <a:pt x="227509" y="1016310"/>
                  <a:pt x="0" y="788801"/>
                  <a:pt x="0" y="5081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35" tIns="161535" rIns="161535" bIns="16153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Topologia da Rede</a:t>
            </a:r>
            <a:endParaRPr lang="pt-BR" kern="12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6372583" y="2803235"/>
            <a:ext cx="1433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Estudos de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Planejamento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5906111" y="4776028"/>
            <a:ext cx="1290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Diagnóstico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do </a:t>
            </a:r>
            <a:r>
              <a:rPr lang="pt-BR" dirty="0">
                <a:solidFill>
                  <a:schemeClr val="tx2"/>
                </a:solidFill>
                <a:latin typeface="Gill Sans MT" panose="020B0502020104020203" pitchFamily="34" charset="0"/>
              </a:rPr>
              <a:t>S</a:t>
            </a:r>
            <a:r>
              <a:rPr lang="pt-BR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istema</a:t>
            </a:r>
            <a:endParaRPr lang="pt-BR" dirty="0"/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45833" flipV="1">
            <a:off x="3339760" y="5090693"/>
            <a:ext cx="1240759" cy="911480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262479" flipV="1">
            <a:off x="4031522" y="1464445"/>
            <a:ext cx="1384586" cy="1017138"/>
          </a:xfrm>
          <a:prstGeom prst="rect">
            <a:avLst/>
          </a:prstGeom>
        </p:spPr>
      </p:pic>
      <p:sp>
        <p:nvSpPr>
          <p:cNvPr id="99" name="Título 23"/>
          <p:cNvSpPr>
            <a:spLocks noGrp="1" noChangeArrowheads="1"/>
          </p:cNvSpPr>
          <p:nvPr>
            <p:ph type="title" idx="4294967295"/>
          </p:nvPr>
        </p:nvSpPr>
        <p:spPr>
          <a:xfrm>
            <a:off x="801688" y="592138"/>
            <a:ext cx="11161712" cy="769937"/>
          </a:xfrm>
        </p:spPr>
        <p:txBody>
          <a:bodyPr/>
          <a:lstStyle/>
          <a:p>
            <a:r>
              <a:rPr lang="pt-BR" altLang="pt-BR" dirty="0" smtClean="0">
                <a:latin typeface="Gill Sans MT" panose="020B0502020104020203" pitchFamily="34" charset="0"/>
              </a:rPr>
              <a:t>Ciclo de Planejamento do PDE</a:t>
            </a:r>
          </a:p>
        </p:txBody>
      </p:sp>
      <p:sp>
        <p:nvSpPr>
          <p:cNvPr id="113" name="Forma livre 112"/>
          <p:cNvSpPr/>
          <p:nvPr/>
        </p:nvSpPr>
        <p:spPr bwMode="auto">
          <a:xfrm>
            <a:off x="6077047" y="3841450"/>
            <a:ext cx="383906" cy="768485"/>
          </a:xfrm>
          <a:custGeom>
            <a:avLst/>
            <a:gdLst>
              <a:gd name="connsiteX0" fmla="*/ 0 w 383906"/>
              <a:gd name="connsiteY0" fmla="*/ 768485 h 768485"/>
              <a:gd name="connsiteX1" fmla="*/ 369651 w 383906"/>
              <a:gd name="connsiteY1" fmla="*/ 447472 h 768485"/>
              <a:gd name="connsiteX2" fmla="*/ 272374 w 383906"/>
              <a:gd name="connsiteY2" fmla="*/ 0 h 76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906" h="768485">
                <a:moveTo>
                  <a:pt x="0" y="768485"/>
                </a:moveTo>
                <a:cubicBezTo>
                  <a:pt x="162127" y="672019"/>
                  <a:pt x="324255" y="575553"/>
                  <a:pt x="369651" y="447472"/>
                </a:cubicBezTo>
                <a:cubicBezTo>
                  <a:pt x="415047" y="319391"/>
                  <a:pt x="343710" y="159695"/>
                  <a:pt x="272374" y="0"/>
                </a:cubicBezTo>
              </a:path>
            </a:pathLst>
          </a:custGeom>
          <a:noFill/>
          <a:ln w="66675">
            <a:solidFill>
              <a:srgbClr val="EE0000"/>
            </a:solidFill>
            <a:prstDash val="sysDash"/>
            <a:miter lim="800000"/>
            <a:headEnd type="none" w="sm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Retângulo 113"/>
          <p:cNvSpPr/>
          <p:nvPr/>
        </p:nvSpPr>
        <p:spPr>
          <a:xfrm>
            <a:off x="8569127" y="1819787"/>
            <a:ext cx="3084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  <a:defRPr/>
            </a:pPr>
            <a:r>
              <a:rPr lang="pt-BR" sz="24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O processo de planejamento é cíclico, dinâmico e adaptativo</a:t>
            </a:r>
            <a:endParaRPr lang="pt-BR" sz="24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15" name="Conector reto 114"/>
          <p:cNvCxnSpPr/>
          <p:nvPr/>
        </p:nvCxnSpPr>
        <p:spPr>
          <a:xfrm flipH="1">
            <a:off x="8362061" y="1466654"/>
            <a:ext cx="349885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 flipH="1">
            <a:off x="8362061" y="3426781"/>
            <a:ext cx="349885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108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86905" y="2559456"/>
            <a:ext cx="10163714" cy="2401651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Com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o crescimento da participação das fontes renováveis na matriz energética brasileira, principalmente as fontes eólicas e fotovoltaicas, espera-se uma expansão contínua do sistema de transmissão, visando não só ampliar a capacidade de escoamento local e de intercâmbio entre os submercados, mas também prover o sistema de flexibilidade e controlabilidade, de modo que se garanta a segurança da operação diante de uma diversidade de cenários de disponibilidade de geração cada vez maior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.</a:t>
            </a:r>
            <a:endParaRPr lang="pt-BR" sz="20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801688" y="1829206"/>
            <a:ext cx="10358267" cy="73025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pt-BR" sz="2200" b="1" dirty="0" smtClean="0">
                <a:latin typeface="Gill Sans MT" panose="020B0502020104020203" pitchFamily="34" charset="0"/>
              </a:rPr>
              <a:t>2. Flexibilidade e Controlabilidade do Sistema</a:t>
            </a:r>
            <a:endParaRPr lang="pt-BR" sz="22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Principais Mensagens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14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Principais Mensagens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93912" y="2364902"/>
            <a:ext cx="10163714" cy="3170136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Gill Sans MT" panose="020B0502020104020203" pitchFamily="34" charset="0"/>
                <a:sym typeface="Symbol"/>
              </a:rPr>
              <a:t>Devido ao caráter indicativo da expansão da geração e os atuais prazos contratuais de implantação das instalações de transmissão que, a depender da complexidade da obra, é de até 60 meses, temos realizado, com sucesso, estudos específicos, de caráter prospectivo, que possuem o intuito de antecipar o sistema de transmissão para a integração do potencial de fontes alternativas renováveis. </a:t>
            </a:r>
            <a:endParaRPr lang="pt-BR" sz="2000" dirty="0" smtClean="0">
              <a:solidFill>
                <a:schemeClr val="tx2"/>
              </a:solidFill>
              <a:latin typeface="Gill Sans MT" panose="020B0502020104020203" pitchFamily="34" charset="0"/>
              <a:sym typeface="Symbol"/>
            </a:endParaRPr>
          </a:p>
          <a:p>
            <a:pPr lvl="1" algn="just"/>
            <a:endParaRPr lang="pt-BR" sz="2000" dirty="0">
              <a:solidFill>
                <a:schemeClr val="tx2"/>
              </a:solidFill>
              <a:latin typeface="Gill Sans MT" panose="020B0502020104020203" pitchFamily="34" charset="0"/>
              <a:sym typeface="Symbol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Gill Sans MT" panose="020B0502020104020203" pitchFamily="34" charset="0"/>
                <a:sym typeface="Symbol"/>
              </a:rPr>
              <a:t>É importante destacar que as expansões propostas nos estudos prospectivos não estão restritas ao aproveitamento de projetos solares e eólicos, podendo ser aproveitados para o escoamento da energia proveniente de quaisquer tipos de fontes.</a:t>
            </a:r>
            <a:endParaRPr lang="pt-BR" sz="20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886905" y="1634652"/>
            <a:ext cx="10358267" cy="73025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pt-BR" sz="2200" b="1" dirty="0" smtClean="0">
                <a:latin typeface="Gill Sans MT" panose="020B0502020104020203" pitchFamily="34" charset="0"/>
              </a:rPr>
              <a:t>3. Planejamento Proativo da Transmissão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676239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86905" y="2536353"/>
            <a:ext cx="10163714" cy="2207098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O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aprimoramento metodológico e do ferramental utilizado no planejamento integrado da expansão da geração e transmissão deve ser buscado no sentido de contemplar os diversos graus e variáveis de incerteza presentes no processo de planejamento, acrescido da crescente complexidade do sistema elétrico, com a inclusão de montantes crescentes de geração renovável de alta variabilidade, a exemplo das fontes eólicas e solares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.</a:t>
            </a:r>
            <a:endParaRPr lang="pt-BR" sz="20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801688" y="1806102"/>
            <a:ext cx="10358267" cy="73025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pt-BR" sz="2200" b="1" dirty="0" smtClean="0">
                <a:latin typeface="Gill Sans MT" panose="020B0502020104020203" pitchFamily="34" charset="0"/>
              </a:rPr>
              <a:t>4. Coordenação da Expansão dos Sistema de Geração e Transmissão</a:t>
            </a:r>
            <a:endParaRPr lang="pt-BR" sz="22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Principais Mensagens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11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86905" y="2588640"/>
            <a:ext cx="10163714" cy="215846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Outro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desafio a ser enfrentado pelo planejamento da transmissão consiste no envelhecimento do sistema de transmissão brasileiro, uma realidade que tende a se tornar mais crítica nos próximos anos. Há que assegurar a substituição da infraestrutura do sistema elétrico em fim de vida útil de modo que a malha de transmissão possa operar com os níveis de confiabilidade e qualidade exigidos pela sociedade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  <a:sym typeface="Symbol"/>
              </a:rPr>
              <a:t>.</a:t>
            </a:r>
            <a:endParaRPr lang="pt-BR" sz="20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801688" y="1858389"/>
            <a:ext cx="10358267" cy="73025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pt-BR" sz="2200" b="1" dirty="0" smtClean="0">
                <a:latin typeface="Gill Sans MT" panose="020B0502020104020203" pitchFamily="34" charset="0"/>
              </a:rPr>
              <a:t>5. Envelhecimento do Sistema de Transmissão</a:t>
            </a:r>
            <a:endParaRPr lang="pt-BR" sz="2200" dirty="0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801688" y="592138"/>
            <a:ext cx="11161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Principais Mensagens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30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CaixaDeTexto 10"/>
          <p:cNvSpPr txBox="1">
            <a:spLocks noChangeArrowheads="1"/>
          </p:cNvSpPr>
          <p:nvPr/>
        </p:nvSpPr>
        <p:spPr bwMode="auto">
          <a:xfrm>
            <a:off x="1135063" y="877888"/>
            <a:ext cx="3935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pt-BR" sz="4000" b="1">
                <a:solidFill>
                  <a:schemeClr val="bg1"/>
                </a:solidFill>
                <a:latin typeface="Gill Sans MT" panose="020B0502020104020203" pitchFamily="34" charset="0"/>
              </a:rPr>
              <a:t>Obrigado!</a:t>
            </a:r>
            <a:endParaRPr lang="pt-BR" altLang="pt-BR" sz="4000" b="1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7351" name="CaixaDeTexto 10"/>
          <p:cNvSpPr txBox="1">
            <a:spLocks noChangeArrowheads="1"/>
          </p:cNvSpPr>
          <p:nvPr/>
        </p:nvSpPr>
        <p:spPr bwMode="auto">
          <a:xfrm>
            <a:off x="1135063" y="2046288"/>
            <a:ext cx="5746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pt-BR" sz="1600" dirty="0">
                <a:solidFill>
                  <a:schemeClr val="bg1"/>
                </a:solidFill>
                <a:latin typeface="Gill Sans MT" panose="020B0502020104020203" pitchFamily="34" charset="0"/>
              </a:rPr>
              <a:t>Diretoria de Estudos de Energia Elétrica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pt-BR" sz="1600" i="1" dirty="0">
                <a:solidFill>
                  <a:schemeClr val="bg1"/>
                </a:solidFill>
                <a:latin typeface="Gill Sans MT" panose="020B0502020104020203" pitchFamily="34" charset="0"/>
              </a:rPr>
              <a:t>Superintendência de </a:t>
            </a:r>
            <a:r>
              <a:rPr lang="en-US" altLang="pt-BR" sz="1600" i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Transmissão</a:t>
            </a:r>
            <a:endParaRPr lang="en-US" altLang="pt-BR" sz="16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1266825" y="1781175"/>
            <a:ext cx="4829175" cy="0"/>
          </a:xfrm>
          <a:prstGeom prst="line">
            <a:avLst/>
          </a:prstGeom>
          <a:ln w="12700">
            <a:solidFill>
              <a:srgbClr val="FFCC29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Image result for twitter faceboo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9" y="6264495"/>
            <a:ext cx="1074058" cy="5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162007" y="625192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400" i="1" dirty="0">
                <a:solidFill>
                  <a:srgbClr val="1E294E"/>
                </a:solidFill>
                <a:latin typeface="+mj-lt"/>
                <a:cs typeface="Calibri" pitchFamily="34" charset="0"/>
              </a:rPr>
              <a:t>Twitter:  </a:t>
            </a:r>
            <a:r>
              <a:rPr lang="pt-BR" sz="1400" i="1" dirty="0">
                <a:solidFill>
                  <a:srgbClr val="F28732"/>
                </a:solidFill>
                <a:latin typeface="+mj-lt"/>
                <a:cs typeface="Calibri" pitchFamily="34" charset="0"/>
              </a:rPr>
              <a:t>@EPE_Brasil</a:t>
            </a:r>
          </a:p>
          <a:p>
            <a:pPr>
              <a:defRPr/>
            </a:pPr>
            <a:r>
              <a:rPr lang="pt-BR" sz="1400" i="1" dirty="0">
                <a:solidFill>
                  <a:srgbClr val="1E294E"/>
                </a:solidFill>
                <a:latin typeface="+mj-lt"/>
              </a:rPr>
              <a:t>Facebook: </a:t>
            </a:r>
            <a:r>
              <a:rPr lang="pt-BR" sz="1400" i="1" dirty="0" smtClean="0">
                <a:solidFill>
                  <a:srgbClr val="F28732"/>
                </a:solidFill>
                <a:latin typeface="+mj-lt"/>
              </a:rPr>
              <a:t>EPE.Brasil</a:t>
            </a:r>
            <a:endParaRPr lang="pt-BR" sz="1400" i="1" dirty="0">
              <a:solidFill>
                <a:srgbClr val="F28732"/>
              </a:solidFill>
              <a:latin typeface="+mj-lt"/>
            </a:endParaRPr>
          </a:p>
        </p:txBody>
      </p:sp>
      <p:sp>
        <p:nvSpPr>
          <p:cNvPr id="11" name="Título 2"/>
          <p:cNvSpPr txBox="1">
            <a:spLocks noChangeArrowheads="1"/>
          </p:cNvSpPr>
          <p:nvPr/>
        </p:nvSpPr>
        <p:spPr bwMode="auto">
          <a:xfrm>
            <a:off x="6471817" y="1907009"/>
            <a:ext cx="40901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4000" b="1" i="1" dirty="0" smtClean="0">
                <a:solidFill>
                  <a:schemeClr val="bg1"/>
                </a:solidFill>
              </a:rPr>
              <a:t>Empresa de Pesquisa Energética</a:t>
            </a:r>
            <a:endParaRPr lang="pt-BR" altLang="pt-BR" sz="4000" b="1" i="1" dirty="0">
              <a:solidFill>
                <a:srgbClr val="FFC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253188" y="3528301"/>
            <a:ext cx="3331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1400" dirty="0">
                <a:solidFill>
                  <a:schemeClr val="bg1"/>
                </a:solidFill>
                <a:latin typeface="+mj-lt"/>
                <a:cs typeface="Calibri" pitchFamily="34" charset="0"/>
              </a:rPr>
              <a:t>Avenida Rio Branco, 1 - 10</a:t>
            </a:r>
            <a:r>
              <a:rPr lang="pt-BR" sz="1400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o</a:t>
            </a:r>
            <a:r>
              <a:rPr lang="pt-BR" sz="1400" dirty="0">
                <a:solidFill>
                  <a:schemeClr val="bg1"/>
                </a:solidFill>
                <a:latin typeface="+mj-lt"/>
                <a:cs typeface="Calibri" pitchFamily="34" charset="0"/>
              </a:rPr>
              <a:t>  andar  </a:t>
            </a:r>
          </a:p>
          <a:p>
            <a:pPr algn="r">
              <a:defRPr/>
            </a:pPr>
            <a:r>
              <a:rPr lang="pt-BR" sz="1400" dirty="0">
                <a:solidFill>
                  <a:schemeClr val="bg1"/>
                </a:solidFill>
                <a:latin typeface="+mj-lt"/>
                <a:cs typeface="Calibri" pitchFamily="34" charset="0"/>
              </a:rPr>
              <a:t>20090-003 - Centro - Rio de Janeiro  </a:t>
            </a:r>
            <a:r>
              <a:rPr lang="pt-BR" sz="1400" i="1" dirty="0">
                <a:solidFill>
                  <a:schemeClr val="bg1"/>
                </a:solidFill>
                <a:latin typeface="+mj-lt"/>
                <a:cs typeface="Calibri" pitchFamily="34" charset="0"/>
              </a:rPr>
              <a:t>http://www.epe.gov.br/</a:t>
            </a:r>
            <a:endParaRPr lang="pt-BR" sz="1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245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943730" y="640243"/>
            <a:ext cx="931885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Base de Dados de Fluxo de Potência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799310" y="1345362"/>
          <a:ext cx="11159648" cy="455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anaredepeq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2" y="2580201"/>
            <a:ext cx="2711976" cy="200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82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847478" y="557407"/>
            <a:ext cx="931885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Base de Dados de Transitórios Eletromecânicos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1528" y="5666410"/>
            <a:ext cx="1108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¹ - Instituição </a:t>
            </a:r>
            <a:r>
              <a:rPr lang="pt-BR" sz="1200" dirty="0"/>
              <a:t>responsável </a:t>
            </a:r>
            <a:r>
              <a:rPr lang="pt-BR" sz="1200" dirty="0" smtClean="0"/>
              <a:t>por solicitar e receber, </a:t>
            </a:r>
            <a:r>
              <a:rPr lang="pt-BR" sz="1200" dirty="0"/>
              <a:t>dos agentes de </a:t>
            </a:r>
            <a:r>
              <a:rPr lang="pt-BR" sz="1200" dirty="0" smtClean="0"/>
              <a:t>operação, os </a:t>
            </a:r>
            <a:r>
              <a:rPr lang="pt-BR" sz="1200" dirty="0"/>
              <a:t>dados e modelos de componentes </a:t>
            </a:r>
            <a:r>
              <a:rPr lang="pt-BR" sz="1200" dirty="0" smtClean="0"/>
              <a:t>a </a:t>
            </a:r>
            <a:r>
              <a:rPr lang="pt-BR" sz="1200" dirty="0"/>
              <a:t>serem incorporados à </a:t>
            </a:r>
            <a:r>
              <a:rPr lang="pt-BR" sz="1200" dirty="0" smtClean="0"/>
              <a:t>Base de Dados Técnica, </a:t>
            </a:r>
            <a:r>
              <a:rPr lang="pt-BR" sz="1200" dirty="0"/>
              <a:t>após </a:t>
            </a:r>
            <a:r>
              <a:rPr lang="pt-BR" sz="1200" dirty="0" smtClean="0"/>
              <a:t>validação. </a:t>
            </a:r>
          </a:p>
          <a:p>
            <a:r>
              <a:rPr lang="pt-BR" sz="1200" dirty="0" smtClean="0"/>
              <a:t>    (Fonte: Procedimentos de Rede - </a:t>
            </a:r>
            <a:r>
              <a:rPr lang="pt-BR" sz="1200" dirty="0" err="1" smtClean="0"/>
              <a:t>Submódulo</a:t>
            </a:r>
            <a:r>
              <a:rPr lang="pt-BR" sz="1200" dirty="0"/>
              <a:t> 21.4 </a:t>
            </a:r>
            <a:r>
              <a:rPr lang="pt-BR" sz="1200" dirty="0" smtClean="0"/>
              <a:t>– Validação de dados e de modelos de componentes para estudos elétricos);</a:t>
            </a:r>
            <a:endParaRPr lang="pt-BR" sz="1200" dirty="0"/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738150" y="1139738"/>
          <a:ext cx="11532682" cy="455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808" y="2393173"/>
            <a:ext cx="2832685" cy="16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8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943730" y="640243"/>
            <a:ext cx="931885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Base de Dados de Curto Circuito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4622828"/>
              </p:ext>
            </p:extLst>
          </p:nvPr>
        </p:nvGraphicFramePr>
        <p:xfrm>
          <a:off x="1608561" y="1410180"/>
          <a:ext cx="11672995" cy="455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8"/>
          <a:srcRect l="17488" t="53863" r="42952" b="2363"/>
          <a:stretch/>
        </p:blipFill>
        <p:spPr>
          <a:xfrm>
            <a:off x="155642" y="2498987"/>
            <a:ext cx="2905839" cy="191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10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943730" y="725303"/>
            <a:ext cx="931885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 smtClean="0">
                <a:solidFill>
                  <a:srgbClr val="242852"/>
                </a:solidFill>
                <a:latin typeface="Gill Sans MT" panose="020B0502020104020203" pitchFamily="34" charset="0"/>
              </a:rPr>
              <a:t>Base de Dados da Transmissão - Site da EPE</a:t>
            </a:r>
            <a:endParaRPr lang="pt-BR" altLang="pt-BR" sz="2800" b="1" dirty="0">
              <a:solidFill>
                <a:srgbClr val="242852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95834" y="2405783"/>
            <a:ext cx="6530132" cy="3077793"/>
            <a:chOff x="95834" y="1616149"/>
            <a:chExt cx="6530132" cy="3077793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834" y="1616149"/>
              <a:ext cx="6530132" cy="30777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9772" y="3355014"/>
              <a:ext cx="554083" cy="589666"/>
            </a:xfrm>
            <a:prstGeom prst="rect">
              <a:avLst/>
            </a:prstGeom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966" y="1803927"/>
            <a:ext cx="5393586" cy="42815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6477" y="1473458"/>
            <a:ext cx="582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/>
                </a:solidFill>
              </a:rPr>
              <a:t>Atualização anual, com versões intermediárias (sob demanda)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4" name="Seta para a direita 3"/>
          <p:cNvSpPr/>
          <p:nvPr/>
        </p:nvSpPr>
        <p:spPr bwMode="auto">
          <a:xfrm>
            <a:off x="275208" y="1651247"/>
            <a:ext cx="1518081" cy="532660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02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8083686" y="-57370"/>
            <a:ext cx="4104844" cy="6172663"/>
          </a:xfrm>
          <a:prstGeom prst="rect">
            <a:avLst/>
          </a:prstGeom>
          <a:solidFill>
            <a:srgbClr val="B5C1D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/>
          </a:p>
        </p:txBody>
      </p:sp>
      <p:sp>
        <p:nvSpPr>
          <p:cNvPr id="117" name="Forma livre 116"/>
          <p:cNvSpPr/>
          <p:nvPr/>
        </p:nvSpPr>
        <p:spPr>
          <a:xfrm>
            <a:off x="1864659" y="4681484"/>
            <a:ext cx="1320003" cy="1257305"/>
          </a:xfrm>
          <a:custGeom>
            <a:avLst/>
            <a:gdLst>
              <a:gd name="connsiteX0" fmla="*/ 0 w 1016309"/>
              <a:gd name="connsiteY0" fmla="*/ 508155 h 1016309"/>
              <a:gd name="connsiteX1" fmla="*/ 508155 w 1016309"/>
              <a:gd name="connsiteY1" fmla="*/ 0 h 1016309"/>
              <a:gd name="connsiteX2" fmla="*/ 1016310 w 1016309"/>
              <a:gd name="connsiteY2" fmla="*/ 508155 h 1016309"/>
              <a:gd name="connsiteX3" fmla="*/ 508155 w 1016309"/>
              <a:gd name="connsiteY3" fmla="*/ 1016310 h 1016309"/>
              <a:gd name="connsiteX4" fmla="*/ 0 w 1016309"/>
              <a:gd name="connsiteY4" fmla="*/ 508155 h 101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309" h="1016309">
                <a:moveTo>
                  <a:pt x="0" y="508155"/>
                </a:moveTo>
                <a:cubicBezTo>
                  <a:pt x="0" y="227509"/>
                  <a:pt x="227509" y="0"/>
                  <a:pt x="508155" y="0"/>
                </a:cubicBezTo>
                <a:cubicBezTo>
                  <a:pt x="788801" y="0"/>
                  <a:pt x="1016310" y="227509"/>
                  <a:pt x="1016310" y="508155"/>
                </a:cubicBezTo>
                <a:cubicBezTo>
                  <a:pt x="1016310" y="788801"/>
                  <a:pt x="788801" y="1016310"/>
                  <a:pt x="508155" y="1016310"/>
                </a:cubicBezTo>
                <a:cubicBezTo>
                  <a:pt x="227509" y="1016310"/>
                  <a:pt x="0" y="788801"/>
                  <a:pt x="0" y="5081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35" tIns="161535" rIns="161535" bIns="16153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Base de Dados</a:t>
            </a:r>
            <a:endParaRPr lang="pt-BR" kern="12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680452" y="1772411"/>
            <a:ext cx="3691396" cy="1384422"/>
          </a:xfrm>
          <a:prstGeom prst="ellipse">
            <a:avLst/>
          </a:prstGeom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orma livre 25"/>
          <p:cNvSpPr/>
          <p:nvPr/>
        </p:nvSpPr>
        <p:spPr>
          <a:xfrm>
            <a:off x="1273213" y="1820773"/>
            <a:ext cx="1390113" cy="1287698"/>
          </a:xfrm>
          <a:custGeom>
            <a:avLst/>
            <a:gdLst>
              <a:gd name="connsiteX0" fmla="*/ 0 w 1016309"/>
              <a:gd name="connsiteY0" fmla="*/ 508155 h 1016309"/>
              <a:gd name="connsiteX1" fmla="*/ 508155 w 1016309"/>
              <a:gd name="connsiteY1" fmla="*/ 0 h 1016309"/>
              <a:gd name="connsiteX2" fmla="*/ 1016310 w 1016309"/>
              <a:gd name="connsiteY2" fmla="*/ 508155 h 1016309"/>
              <a:gd name="connsiteX3" fmla="*/ 508155 w 1016309"/>
              <a:gd name="connsiteY3" fmla="*/ 1016310 h 1016309"/>
              <a:gd name="connsiteX4" fmla="*/ 0 w 1016309"/>
              <a:gd name="connsiteY4" fmla="*/ 508155 h 101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309" h="1016309">
                <a:moveTo>
                  <a:pt x="0" y="508155"/>
                </a:moveTo>
                <a:cubicBezTo>
                  <a:pt x="0" y="227509"/>
                  <a:pt x="227509" y="0"/>
                  <a:pt x="508155" y="0"/>
                </a:cubicBezTo>
                <a:cubicBezTo>
                  <a:pt x="788801" y="0"/>
                  <a:pt x="1016310" y="227509"/>
                  <a:pt x="1016310" y="508155"/>
                </a:cubicBezTo>
                <a:cubicBezTo>
                  <a:pt x="1016310" y="788801"/>
                  <a:pt x="788801" y="1016310"/>
                  <a:pt x="508155" y="1016310"/>
                </a:cubicBezTo>
                <a:cubicBezTo>
                  <a:pt x="227509" y="1016310"/>
                  <a:pt x="0" y="788801"/>
                  <a:pt x="0" y="5081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005351"/>
              <a:satOff val="-13190"/>
              <a:lumOff val="3921"/>
              <a:alphaOff val="0"/>
            </a:schemeClr>
          </a:fillRef>
          <a:effectRef idx="0">
            <a:schemeClr val="accent5">
              <a:hueOff val="3005351"/>
              <a:satOff val="-13190"/>
              <a:lumOff val="39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075" tIns="164075" rIns="164075" bIns="16407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Planej. Geração</a:t>
            </a:r>
            <a:endParaRPr lang="pt-BR" kern="12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2" name="Forma livre 31"/>
          <p:cNvSpPr/>
          <p:nvPr/>
        </p:nvSpPr>
        <p:spPr>
          <a:xfrm>
            <a:off x="2371148" y="2820028"/>
            <a:ext cx="1354658" cy="1324204"/>
          </a:xfrm>
          <a:custGeom>
            <a:avLst/>
            <a:gdLst>
              <a:gd name="connsiteX0" fmla="*/ 0 w 1016309"/>
              <a:gd name="connsiteY0" fmla="*/ 508155 h 1016309"/>
              <a:gd name="connsiteX1" fmla="*/ 508155 w 1016309"/>
              <a:gd name="connsiteY1" fmla="*/ 0 h 1016309"/>
              <a:gd name="connsiteX2" fmla="*/ 1016310 w 1016309"/>
              <a:gd name="connsiteY2" fmla="*/ 508155 h 1016309"/>
              <a:gd name="connsiteX3" fmla="*/ 508155 w 1016309"/>
              <a:gd name="connsiteY3" fmla="*/ 1016310 h 1016309"/>
              <a:gd name="connsiteX4" fmla="*/ 0 w 1016309"/>
              <a:gd name="connsiteY4" fmla="*/ 508155 h 101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309" h="1016309">
                <a:moveTo>
                  <a:pt x="0" y="508155"/>
                </a:moveTo>
                <a:cubicBezTo>
                  <a:pt x="0" y="227509"/>
                  <a:pt x="227509" y="0"/>
                  <a:pt x="508155" y="0"/>
                </a:cubicBezTo>
                <a:cubicBezTo>
                  <a:pt x="788801" y="0"/>
                  <a:pt x="1016310" y="227509"/>
                  <a:pt x="1016310" y="508155"/>
                </a:cubicBezTo>
                <a:cubicBezTo>
                  <a:pt x="1016310" y="788801"/>
                  <a:pt x="788801" y="1016310"/>
                  <a:pt x="508155" y="1016310"/>
                </a:cubicBezTo>
                <a:cubicBezTo>
                  <a:pt x="227509" y="1016310"/>
                  <a:pt x="0" y="788801"/>
                  <a:pt x="0" y="5081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010703"/>
              <a:satOff val="-26380"/>
              <a:lumOff val="7843"/>
              <a:alphaOff val="0"/>
            </a:schemeClr>
          </a:fillRef>
          <a:effectRef idx="0">
            <a:schemeClr val="accent5">
              <a:hueOff val="6010703"/>
              <a:satOff val="-26380"/>
              <a:lumOff val="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695" tIns="171695" rIns="171695" bIns="1716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 err="1" smtClean="0">
                <a:latin typeface="Gill Sans MT" panose="020B0502020104020203" pitchFamily="34" charset="0"/>
                <a:cs typeface="Arial" panose="020B0604020202020204" pitchFamily="34" charset="0"/>
              </a:rPr>
              <a:t>Proj</a:t>
            </a:r>
            <a:r>
              <a:rPr lang="pt-BR" kern="12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. de Carga</a:t>
            </a:r>
            <a:endParaRPr lang="pt-BR" kern="12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Forma 33"/>
          <p:cNvSpPr/>
          <p:nvPr/>
        </p:nvSpPr>
        <p:spPr>
          <a:xfrm>
            <a:off x="487149" y="1587543"/>
            <a:ext cx="4051180" cy="3472753"/>
          </a:xfrm>
          <a:prstGeom prst="funnel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06" y="4144232"/>
            <a:ext cx="1265145" cy="126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14" y="2465216"/>
            <a:ext cx="1583861" cy="1238160"/>
          </a:xfrm>
          <a:prstGeom prst="rect">
            <a:avLst/>
          </a:prstGeom>
        </p:spPr>
      </p:pic>
      <p:sp>
        <p:nvSpPr>
          <p:cNvPr id="24" name="Forma livre 23"/>
          <p:cNvSpPr/>
          <p:nvPr/>
        </p:nvSpPr>
        <p:spPr>
          <a:xfrm>
            <a:off x="2779079" y="1469875"/>
            <a:ext cx="1295766" cy="1232485"/>
          </a:xfrm>
          <a:custGeom>
            <a:avLst/>
            <a:gdLst>
              <a:gd name="connsiteX0" fmla="*/ 0 w 1016309"/>
              <a:gd name="connsiteY0" fmla="*/ 508155 h 1016309"/>
              <a:gd name="connsiteX1" fmla="*/ 508155 w 1016309"/>
              <a:gd name="connsiteY1" fmla="*/ 0 h 1016309"/>
              <a:gd name="connsiteX2" fmla="*/ 1016310 w 1016309"/>
              <a:gd name="connsiteY2" fmla="*/ 508155 h 1016309"/>
              <a:gd name="connsiteX3" fmla="*/ 508155 w 1016309"/>
              <a:gd name="connsiteY3" fmla="*/ 1016310 h 1016309"/>
              <a:gd name="connsiteX4" fmla="*/ 0 w 1016309"/>
              <a:gd name="connsiteY4" fmla="*/ 508155 h 101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309" h="1016309">
                <a:moveTo>
                  <a:pt x="0" y="508155"/>
                </a:moveTo>
                <a:cubicBezTo>
                  <a:pt x="0" y="227509"/>
                  <a:pt x="227509" y="0"/>
                  <a:pt x="508155" y="0"/>
                </a:cubicBezTo>
                <a:cubicBezTo>
                  <a:pt x="788801" y="0"/>
                  <a:pt x="1016310" y="227509"/>
                  <a:pt x="1016310" y="508155"/>
                </a:cubicBezTo>
                <a:cubicBezTo>
                  <a:pt x="1016310" y="788801"/>
                  <a:pt x="788801" y="1016310"/>
                  <a:pt x="508155" y="1016310"/>
                </a:cubicBezTo>
                <a:cubicBezTo>
                  <a:pt x="227509" y="1016310"/>
                  <a:pt x="0" y="788801"/>
                  <a:pt x="0" y="50815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35" tIns="161535" rIns="161535" bIns="16153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kern="12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Topologia da Rede</a:t>
            </a:r>
            <a:endParaRPr lang="pt-BR" kern="12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5912349" y="1633625"/>
            <a:ext cx="2182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Estudos de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Planejamento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5906111" y="4776028"/>
            <a:ext cx="1290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Diagnóstico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do </a:t>
            </a:r>
            <a:r>
              <a:rPr lang="pt-BR" dirty="0">
                <a:solidFill>
                  <a:schemeClr val="tx2"/>
                </a:solidFill>
                <a:latin typeface="Gill Sans MT" panose="020B0502020104020203" pitchFamily="34" charset="0"/>
              </a:rPr>
              <a:t>S</a:t>
            </a:r>
            <a:r>
              <a:rPr lang="pt-BR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istema</a:t>
            </a:r>
            <a:endParaRPr lang="pt-BR" dirty="0"/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45833" flipV="1">
            <a:off x="3339760" y="5090693"/>
            <a:ext cx="1240759" cy="911480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262479" flipV="1">
            <a:off x="4031522" y="1464445"/>
            <a:ext cx="1384586" cy="1017138"/>
          </a:xfrm>
          <a:prstGeom prst="rect">
            <a:avLst/>
          </a:prstGeom>
        </p:spPr>
      </p:pic>
      <p:sp>
        <p:nvSpPr>
          <p:cNvPr id="99" name="Título 23"/>
          <p:cNvSpPr>
            <a:spLocks noGrp="1" noChangeArrowheads="1"/>
          </p:cNvSpPr>
          <p:nvPr>
            <p:ph type="title" idx="4294967295"/>
          </p:nvPr>
        </p:nvSpPr>
        <p:spPr>
          <a:xfrm>
            <a:off x="801688" y="592138"/>
            <a:ext cx="11161712" cy="769937"/>
          </a:xfrm>
        </p:spPr>
        <p:txBody>
          <a:bodyPr/>
          <a:lstStyle/>
          <a:p>
            <a:r>
              <a:rPr lang="pt-BR" altLang="pt-BR" dirty="0" smtClean="0">
                <a:latin typeface="Gill Sans MT" panose="020B0502020104020203" pitchFamily="34" charset="0"/>
              </a:rPr>
              <a:t>Ciclo de Planejamento do PDE</a:t>
            </a:r>
          </a:p>
        </p:txBody>
      </p:sp>
      <p:sp>
        <p:nvSpPr>
          <p:cNvPr id="113" name="Forma livre 112"/>
          <p:cNvSpPr/>
          <p:nvPr/>
        </p:nvSpPr>
        <p:spPr bwMode="auto">
          <a:xfrm>
            <a:off x="6077047" y="3841450"/>
            <a:ext cx="383906" cy="768485"/>
          </a:xfrm>
          <a:custGeom>
            <a:avLst/>
            <a:gdLst>
              <a:gd name="connsiteX0" fmla="*/ 0 w 383906"/>
              <a:gd name="connsiteY0" fmla="*/ 768485 h 768485"/>
              <a:gd name="connsiteX1" fmla="*/ 369651 w 383906"/>
              <a:gd name="connsiteY1" fmla="*/ 447472 h 768485"/>
              <a:gd name="connsiteX2" fmla="*/ 272374 w 383906"/>
              <a:gd name="connsiteY2" fmla="*/ 0 h 76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906" h="768485">
                <a:moveTo>
                  <a:pt x="0" y="768485"/>
                </a:moveTo>
                <a:cubicBezTo>
                  <a:pt x="162127" y="672019"/>
                  <a:pt x="324255" y="575553"/>
                  <a:pt x="369651" y="447472"/>
                </a:cubicBezTo>
                <a:cubicBezTo>
                  <a:pt x="415047" y="319391"/>
                  <a:pt x="343710" y="159695"/>
                  <a:pt x="272374" y="0"/>
                </a:cubicBezTo>
              </a:path>
            </a:pathLst>
          </a:custGeom>
          <a:noFill/>
          <a:ln w="66675">
            <a:solidFill>
              <a:srgbClr val="EE0000"/>
            </a:solidFill>
            <a:prstDash val="sysDash"/>
            <a:miter lim="800000"/>
            <a:headEnd type="none" w="sm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Retângulo 113"/>
          <p:cNvSpPr/>
          <p:nvPr/>
        </p:nvSpPr>
        <p:spPr>
          <a:xfrm>
            <a:off x="8569127" y="1819787"/>
            <a:ext cx="3084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  <a:defRPr/>
            </a:pPr>
            <a:r>
              <a:rPr lang="pt-BR" sz="24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O processo de planejamento é cíclico, dinâmico e adaptativo</a:t>
            </a:r>
            <a:endParaRPr lang="pt-BR" sz="24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15" name="Conector reto 114"/>
          <p:cNvCxnSpPr/>
          <p:nvPr/>
        </p:nvCxnSpPr>
        <p:spPr>
          <a:xfrm flipH="1">
            <a:off x="8362061" y="1466654"/>
            <a:ext cx="349885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 flipH="1">
            <a:off x="8362061" y="3426781"/>
            <a:ext cx="349885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8947243" y="4111690"/>
            <a:ext cx="2873084" cy="1268090"/>
            <a:chOff x="8947243" y="4111690"/>
            <a:chExt cx="2873084" cy="1268090"/>
          </a:xfrm>
        </p:grpSpPr>
        <p:sp>
          <p:nvSpPr>
            <p:cNvPr id="20" name="Fluxograma: Terminação 19"/>
            <p:cNvSpPr/>
            <p:nvPr/>
          </p:nvSpPr>
          <p:spPr>
            <a:xfrm>
              <a:off x="8947243" y="4111690"/>
              <a:ext cx="2873084" cy="1268090"/>
            </a:xfrm>
            <a:prstGeom prst="flowChartTerminator">
              <a:avLst/>
            </a:prstGeom>
            <a:solidFill>
              <a:srgbClr val="FFD54F">
                <a:alpha val="60000"/>
              </a:srgb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9301078" y="4418194"/>
              <a:ext cx="22622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FF0000"/>
                  </a:solidFill>
                  <a:latin typeface="Gill Sans MT" panose="020B0502020104020203" pitchFamily="34" charset="0"/>
                </a:rPr>
                <a:t>Coordenação:</a:t>
              </a:r>
            </a:p>
            <a:p>
              <a:pPr algn="ctr"/>
              <a:r>
                <a:rPr lang="pt-BR" sz="2400" b="1" dirty="0" smtClean="0">
                  <a:solidFill>
                    <a:srgbClr val="FF0000"/>
                  </a:solidFill>
                  <a:latin typeface="Gill Sans MT" panose="020B0502020104020203" pitchFamily="34" charset="0"/>
                </a:rPr>
                <a:t>GETs EPE</a:t>
              </a:r>
              <a:endParaRPr lang="pt-BR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748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1800"/>
          </a:spcAft>
          <a:buClrTx/>
          <a:buSzTx/>
          <a:buFont typeface="Wingdings" panose="05000000000000000000" pitchFamily="2" charset="2"/>
          <a:buChar char="ü"/>
          <a:tabLst/>
          <a:defRPr kumimoji="0" sz="180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>
        <a:ln w="12700">
          <a:solidFill>
            <a:srgbClr val="4A66AC"/>
          </a:solidFill>
          <a:headEnd type="none" w="lg" len="lg"/>
          <a:tailEnd type="none" w="lg" len="lg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05A40907E22A44A04B53D7345D6DBB" ma:contentTypeVersion="11" ma:contentTypeDescription="Crie um novo documento." ma:contentTypeScope="" ma:versionID="eb31cccd4d0e29fbf81ebb784fe9fe9e">
  <xsd:schema xmlns:xsd="http://www.w3.org/2001/XMLSchema" xmlns:xs="http://www.w3.org/2001/XMLSchema" xmlns:p="http://schemas.microsoft.com/office/2006/metadata/properties" xmlns:ns2="e6ab3a8c-1b9d-4e48-929c-0169f452390a" xmlns:ns3="c2692117-a0d7-4be3-956d-8428dc4fd62b" targetNamespace="http://schemas.microsoft.com/office/2006/metadata/properties" ma:root="true" ma:fieldsID="1fa8a427b6b1c98b413bdff3ab7617ec" ns2:_="" ns3:_="">
    <xsd:import namespace="e6ab3a8c-1b9d-4e48-929c-0169f452390a"/>
    <xsd:import namespace="c2692117-a0d7-4be3-956d-8428dc4fd62b"/>
    <xsd:element name="properties">
      <xsd:complexType>
        <xsd:sequence>
          <xsd:element name="documentManagement">
            <xsd:complexType>
              <xsd:all>
                <xsd:element ref="ns2:Publicacao" minOccurs="0"/>
                <xsd:element ref="ns2:Topico" minOccurs="0"/>
                <xsd:element ref="ns2:Topico_x003a_ID" minOccurs="0"/>
                <xsd:element ref="ns2:Ordem" minOccurs="0"/>
                <xsd:element ref="ns3:ka0f0c7cfd80493d8c6a33a83b804b29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b3a8c-1b9d-4e48-929c-0169f452390a" elementFormDefault="qualified">
    <xsd:import namespace="http://schemas.microsoft.com/office/2006/documentManagement/types"/>
    <xsd:import namespace="http://schemas.microsoft.com/office/infopath/2007/PartnerControls"/>
    <xsd:element name="Publicacao" ma:index="8" nillable="true" ma:displayName="Publicação" ma:list="{72f10568-9049-4e7f-b6b9-6b3967372d08}" ma:internalName="Publicacao" ma:readOnly="false" ma:showField="Title">
      <xsd:simpleType>
        <xsd:restriction base="dms:Lookup"/>
      </xsd:simpleType>
    </xsd:element>
    <xsd:element name="Topico" ma:index="9" nillable="true" ma:displayName="Topico" ma:list="{3f9e33a3-6c74-49f3-9d56-b602ca9235b5}" ma:internalName="Topico" ma:readOnly="false" ma:showField="Title">
      <xsd:simpleType>
        <xsd:restriction base="dms:Lookup"/>
      </xsd:simpleType>
    </xsd:element>
    <xsd:element name="Topico_x003a_ID" ma:index="10" nillable="true" ma:displayName="Topico:ID" ma:list="{3f9e33a3-6c74-49f3-9d56-b602ca9235b5}" ma:internalName="Topico_x003a_ID" ma:readOnly="true" ma:showField="ID" ma:web="da298a69-1833-4b3d-9e07-d63a39461a7d">
      <xsd:simpleType>
        <xsd:restriction base="dms:Lookup"/>
      </xsd:simpleType>
    </xsd:element>
    <xsd:element name="Ordem" ma:index="11" nillable="true" ma:displayName="Ordem" ma:decimals="0" ma:internalName="Ordem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92117-a0d7-4be3-956d-8428dc4fd62b" elementFormDefault="qualified">
    <xsd:import namespace="http://schemas.microsoft.com/office/2006/documentManagement/types"/>
    <xsd:import namespace="http://schemas.microsoft.com/office/infopath/2007/PartnerControls"/>
    <xsd:element name="ka0f0c7cfd80493d8c6a33a83b804b29" ma:index="13" nillable="true" ma:taxonomy="true" ma:internalName="ka0f0c7cfd80493d8c6a33a83b804b29" ma:taxonomyFieldName="Tag" ma:displayName="Tag" ma:default="" ma:fieldId="{4a0f0c7c-fd80-493d-8c6a-33a83b804b29}" ma:taxonomyMulti="true" ma:sspId="31423334-e3fc-4ff3-9956-0d09b48b681f" ma:termSetId="8eb7b6e9-68ed-45e4-995f-8bfb18a636f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29227de3-58a8-4547-bb45-02a6b61feb5f}" ma:internalName="TaxCatchAll" ma:showField="CatchAllData" ma:web="c2692117-a0d7-4be3-956d-8428dc4fd6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o xmlns="e6ab3a8c-1b9d-4e48-929c-0169f452390a" xsi:nil="true"/>
    <Publicacao xmlns="e6ab3a8c-1b9d-4e48-929c-0169f452390a">431</Publicacao>
    <ka0f0c7cfd80493d8c6a33a83b804b29 xmlns="c2692117-a0d7-4be3-956d-8428dc4fd62b">
      <Terms xmlns="http://schemas.microsoft.com/office/infopath/2007/PartnerControls"/>
    </ka0f0c7cfd80493d8c6a33a83b804b29>
    <TaxCatchAll xmlns="c2692117-a0d7-4be3-956d-8428dc4fd62b"/>
    <Ordem xmlns="e6ab3a8c-1b9d-4e48-929c-0169f452390a">3</Ordem>
  </documentManagement>
</p:properties>
</file>

<file path=customXml/itemProps1.xml><?xml version="1.0" encoding="utf-8"?>
<ds:datastoreItem xmlns:ds="http://schemas.openxmlformats.org/officeDocument/2006/customXml" ds:itemID="{C30DB9CF-46AA-4F11-AF9A-F8B69E947578}"/>
</file>

<file path=customXml/itemProps2.xml><?xml version="1.0" encoding="utf-8"?>
<ds:datastoreItem xmlns:ds="http://schemas.openxmlformats.org/officeDocument/2006/customXml" ds:itemID="{D5E80267-BADC-4D6B-B182-737BEC0CCB0C}"/>
</file>

<file path=customXml/itemProps3.xml><?xml version="1.0" encoding="utf-8"?>
<ds:datastoreItem xmlns:ds="http://schemas.openxmlformats.org/officeDocument/2006/customXml" ds:itemID="{8D972CEF-4CC1-478D-9FAB-220B7FD4C76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34346</TotalTime>
  <Words>2228</Words>
  <Application>Microsoft Office PowerPoint</Application>
  <PresentationFormat>Widescreen</PresentationFormat>
  <Paragraphs>496</Paragraphs>
  <Slides>44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5" baseType="lpstr">
      <vt:lpstr>Arial</vt:lpstr>
      <vt:lpstr>Arial Narrow</vt:lpstr>
      <vt:lpstr>Calibri</vt:lpstr>
      <vt:lpstr>Calibri Light</vt:lpstr>
      <vt:lpstr>Calibri Light (Corpo)</vt:lpstr>
      <vt:lpstr>Gill Sans MT</vt:lpstr>
      <vt:lpstr>Symbol</vt:lpstr>
      <vt:lpstr>Tahoma</vt:lpstr>
      <vt:lpstr>Times New Roman</vt:lpstr>
      <vt:lpstr>Wingdings</vt:lpstr>
      <vt:lpstr>1_Tema do Office</vt:lpstr>
      <vt:lpstr>Apresentação do PowerPoint</vt:lpstr>
      <vt:lpstr>Apresentação do PowerPoint</vt:lpstr>
      <vt:lpstr>Apresentação do PowerPoint</vt:lpstr>
      <vt:lpstr>Ciclo de Planejamento do PDE</vt:lpstr>
      <vt:lpstr>Apresentação do PowerPoint</vt:lpstr>
      <vt:lpstr>Apresentação do PowerPoint</vt:lpstr>
      <vt:lpstr>Apresentação do PowerPoint</vt:lpstr>
      <vt:lpstr>Apresentação do PowerPoint</vt:lpstr>
      <vt:lpstr>Ciclo de Planejamento do PDE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Transmissão de Energia</dc:title>
  <dc:creator>Thiago</dc:creator>
  <cp:lastModifiedBy>Maxwell Cury Junior</cp:lastModifiedBy>
  <cp:revision>1381</cp:revision>
  <cp:lastPrinted>2018-06-11T23:52:12Z</cp:lastPrinted>
  <dcterms:created xsi:type="dcterms:W3CDTF">2017-07-16T13:12:34Z</dcterms:created>
  <dcterms:modified xsi:type="dcterms:W3CDTF">2019-11-01T12:01:28Z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0x010100C605A40907E22A44A04B53D7345D6DBB</vt:lpwstr>
  </property>
  <property fmtid="{D5CDD505-2E9C-101B-9397-08002B2CF9AE}" pid="3" name="Tag">
    <vt:lpwstr/>
  </property>
</Properties>
</file>